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3" r:id="rId3"/>
    <p:sldId id="265" r:id="rId4"/>
    <p:sldId id="266" r:id="rId5"/>
    <p:sldId id="267" r:id="rId6"/>
    <p:sldId id="269" r:id="rId7"/>
    <p:sldId id="268" r:id="rId8"/>
    <p:sldId id="270" r:id="rId9"/>
    <p:sldId id="264" r:id="rId10"/>
    <p:sldId id="258" r:id="rId11"/>
    <p:sldId id="271" r:id="rId12"/>
    <p:sldId id="272" r:id="rId13"/>
    <p:sldId id="259" r:id="rId14"/>
    <p:sldId id="261" r:id="rId15"/>
    <p:sldId id="257" r:id="rId16"/>
    <p:sldId id="274" r:id="rId17"/>
    <p:sldId id="275" r:id="rId18"/>
    <p:sldId id="276" r:id="rId19"/>
    <p:sldId id="277" r:id="rId20"/>
    <p:sldId id="273" r:id="rId21"/>
    <p:sldId id="278" r:id="rId22"/>
    <p:sldId id="279" r:id="rId23"/>
    <p:sldId id="280" r:id="rId24"/>
    <p:sldId id="262" r:id="rId25"/>
    <p:sldId id="281" r:id="rId26"/>
    <p:sldId id="282" r:id="rId27"/>
    <p:sldId id="283" r:id="rId28"/>
    <p:sldId id="284" r:id="rId29"/>
    <p:sldId id="314" r:id="rId30"/>
    <p:sldId id="315" r:id="rId31"/>
    <p:sldId id="285" r:id="rId32"/>
    <p:sldId id="316" r:id="rId33"/>
    <p:sldId id="286" r:id="rId34"/>
    <p:sldId id="317" r:id="rId35"/>
    <p:sldId id="287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0" r:id="rId44"/>
    <p:sldId id="291" r:id="rId45"/>
    <p:sldId id="288" r:id="rId46"/>
    <p:sldId id="292" r:id="rId47"/>
    <p:sldId id="293" r:id="rId48"/>
    <p:sldId id="294" r:id="rId49"/>
    <p:sldId id="295" r:id="rId50"/>
    <p:sldId id="296" r:id="rId51"/>
    <p:sldId id="310" r:id="rId52"/>
    <p:sldId id="311" r:id="rId53"/>
    <p:sldId id="312" r:id="rId54"/>
    <p:sldId id="313" r:id="rId55"/>
    <p:sldId id="301" r:id="rId56"/>
    <p:sldId id="302" r:id="rId57"/>
    <p:sldId id="304" r:id="rId58"/>
    <p:sldId id="305" r:id="rId59"/>
    <p:sldId id="306" r:id="rId60"/>
    <p:sldId id="307" r:id="rId61"/>
    <p:sldId id="308" r:id="rId62"/>
    <p:sldId id="309" r:id="rId63"/>
    <p:sldId id="318" r:id="rId64"/>
    <p:sldId id="319" r:id="rId65"/>
  </p:sldIdLst>
  <p:sldSz cx="12192000" cy="6858000"/>
  <p:notesSz cx="6858000" cy="9144000"/>
  <p:embeddedFontLst>
    <p:embeddedFont>
      <p:font typeface="Anjoman Max" pitchFamily="2" charset="-78"/>
      <p:regular r:id="rId66"/>
      <p:bold r:id="rId67"/>
    </p:embeddedFont>
    <p:embeddedFont>
      <p:font typeface="Anjoman Max Black" pitchFamily="2" charset="-78"/>
      <p:bold r:id="rId68"/>
    </p:embeddedFont>
    <p:embeddedFont>
      <p:font typeface="Anjoman Max ExBold" pitchFamily="2" charset="-78"/>
      <p:bold r:id="rId69"/>
    </p:embeddedFont>
    <p:embeddedFont>
      <p:font typeface="Anjoman Max FN" pitchFamily="2" charset="-78"/>
      <p:regular r:id="rId70"/>
    </p:embeddedFont>
    <p:embeddedFont>
      <p:font typeface="Anjoman Max Medium" pitchFamily="2" charset="-78"/>
      <p:regular r:id="rId71"/>
    </p:embeddedFont>
    <p:embeddedFont>
      <p:font typeface="Anjoman Max SemiBold" pitchFamily="2" charset="-78"/>
      <p:bold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Kanit" pitchFamily="2" charset="-34"/>
      <p:regular r:id="rId77"/>
      <p:bold r:id="rId78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02A"/>
    <a:srgbClr val="EBA02F"/>
    <a:srgbClr val="BE3144"/>
    <a:srgbClr val="40464E"/>
    <a:srgbClr val="507996"/>
    <a:srgbClr val="3F3F46"/>
    <a:srgbClr val="334155"/>
    <a:srgbClr val="303841"/>
    <a:srgbClr val="EAEBEC"/>
    <a:srgbClr val="FFF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B274-7663-3EBE-F58F-AD02764C4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8D3CC-E063-927D-2B7C-8E2B0EEBB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68339-C0C3-1000-58DE-C4BA4753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2607-C008-8C43-FCF5-7D50E7D7F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23766-E9FB-25E7-6838-2B7717E0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430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CA19-2F05-82CA-061F-59969A38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43536-CA6E-0873-36F6-DBDA026BC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20DDD-63B1-E802-86A5-BD0F8C97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65516-7B14-A35E-6264-AD5BEBBB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9D9B9-7DE0-1128-9990-CCAB2D49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28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0263-B495-1BD8-79F5-0B3F0EA355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3563A-5D6B-C015-35C5-47143D32C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60F10-0D1D-A2B6-B811-37BB7838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76B8-F7BD-32DE-F1B3-11946ED2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52A8B-B953-1E5F-E466-C899A87D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8516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AC34-7C99-4E01-9965-AAAD2010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4221A-EA42-902D-CF9E-3CA0BFADD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4CC7C-93E7-D81B-B452-08386183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405F8-BD9F-0202-F54A-DEDEDE876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B5BF6-6842-2E4F-692F-242EE5CA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F9F44-A595-1139-A340-9E47F68A2E93}"/>
              </a:ext>
            </a:extLst>
          </p:cNvPr>
          <p:cNvSpPr txBox="1"/>
          <p:nvPr userDrawn="1"/>
        </p:nvSpPr>
        <p:spPr>
          <a:xfrm>
            <a:off x="304799" y="6125517"/>
            <a:ext cx="637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36A5ACB9-F01A-4EEF-8E52-61FA97A2B583}" type="slidenum">
              <a:rPr lang="fa-IR" sz="2400" smtClean="0">
                <a:solidFill>
                  <a:srgbClr val="EBA02F"/>
                </a:solidFill>
                <a:latin typeface="Anjoman Max FN" pitchFamily="2" charset="-78"/>
                <a:cs typeface="Anjoman Max FN" pitchFamily="2" charset="-78"/>
              </a:rPr>
              <a:pPr algn="ctr"/>
              <a:t>‹#›</a:t>
            </a:fld>
            <a:endParaRPr lang="fa-IR" dirty="0">
              <a:solidFill>
                <a:srgbClr val="EBA02F"/>
              </a:solidFill>
              <a:latin typeface="Anjoman Max FN" pitchFamily="2" charset="-78"/>
              <a:cs typeface="Anjoman Max F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72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A854-255A-B87E-EEBB-D0BDE8F4D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38886-2889-3D2D-F6A6-12E9D86B2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A19C2-F55B-9293-58C9-9699C8E4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EC227-7AD5-9909-333A-473F4A16A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8C8B-375D-BDDF-8D9C-638E9609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5076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F89D5-4287-17B5-2C28-F053A8FC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BB8C-48EF-70D4-247E-C7D46B3AC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03953-E6DA-B7F9-6A3E-F376984C3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C0192-AF7D-20DD-9819-47275130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E8794-DD03-6D7F-9852-E041EC30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7F78F-7F96-37C4-EA05-C9E97E81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5971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8A7C-BE79-9F16-D830-80E82790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EB6DA-0A16-EAB6-C502-765EDC995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E0687-2C45-B0A1-801A-9B3B6D231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F631E9-F73D-5851-828B-E3146E8C3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BCFCF-5C1B-77F0-39CD-2623598BC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4E99F-4F32-5768-E883-E40D2FA95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750AF-0241-31C0-E016-6DA1C0D3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B33FB-E9DD-4849-CE29-7BF29B1E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7624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610D-25F2-9994-82A6-F96AAA7F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DB388F-2F7F-5D84-1DCD-326300A3C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0660B-972D-FE1B-AA9C-9696B4796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129E6-C488-6BA4-2BC7-D52EF212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2716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31EC6B-8E01-8F70-50B4-E74EDE03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291FD-81EA-8AF6-3876-0CDF71FA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3CADC-0762-97AE-813A-6CD930A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7712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A734-D996-652D-FB3B-12CAC242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9EEF-D80E-B7BA-C371-E2371420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46B06-3632-CE0C-E52A-2FAC8AA9D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89E73-022E-C55A-AD94-E6E42F3C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7A6FC-8CD5-789E-B797-F63D2795B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F7597-7213-C9BF-588D-83D096A3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1071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C574-F4A8-0840-24F8-F0020FAD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438129-E260-36EE-39BF-6C35ACC48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D09E8-C65A-CB34-33A7-81B62DD01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FCDD0-6445-FBC5-731A-03F40E85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C3CF-F00B-4348-992A-A34CBAAC71E8}" type="datetimeFigureOut">
              <a:rPr lang="fa-IR" smtClean="0"/>
              <a:t>01/11/1444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01177-BB40-98CF-9A84-AD20AEDB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FDDEC-9EFE-A3A0-8CC5-A52543B1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5A05F-30A7-4E70-A5DF-A5F78E607DF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5144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56A43F-9123-986C-593D-2A3AD59D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7106B-67CE-D968-D06E-5F425DB4E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D07D-FD7A-6F14-C2AD-4903D669D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  <a:latin typeface="Anjoman Max" pitchFamily="2" charset="-78"/>
                <a:cs typeface="Anjoman Max" pitchFamily="2" charset="-78"/>
              </a:defRPr>
            </a:lvl1pPr>
          </a:lstStyle>
          <a:p>
            <a:fld id="{06EDC3CF-F00B-4348-992A-A34CBAAC71E8}" type="datetimeFigureOut">
              <a:rPr lang="fa-IR" smtClean="0"/>
              <a:pPr/>
              <a:t>01/11/1444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54057-6003-E23D-9393-ECCC7D8AE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  <a:latin typeface="Anjoman Max" pitchFamily="2" charset="-78"/>
                <a:cs typeface="Anjoman Max" pitchFamily="2" charset="-78"/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7356D-1DD0-541C-9BD3-B36911DBD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  <a:latin typeface="Anjoman Max" pitchFamily="2" charset="-78"/>
                <a:cs typeface="Anjoman Max" pitchFamily="2" charset="-78"/>
              </a:defRPr>
            </a:lvl1pPr>
          </a:lstStyle>
          <a:p>
            <a:fld id="{A9C5A05F-30A7-4E70-A5DF-A5F78E607DF6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417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joman Max" pitchFamily="2" charset="-78"/>
          <a:ea typeface="+mj-ea"/>
          <a:cs typeface="Anjoman Max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joman Max" pitchFamily="2" charset="-78"/>
          <a:ea typeface="+mn-ea"/>
          <a:cs typeface="Anjoman Max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joman Max" pitchFamily="2" charset="-78"/>
          <a:ea typeface="+mn-ea"/>
          <a:cs typeface="Anjoman Max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joman Max" pitchFamily="2" charset="-78"/>
          <a:ea typeface="+mn-ea"/>
          <a:cs typeface="Anjoman Max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joman Max" pitchFamily="2" charset="-78"/>
          <a:ea typeface="+mn-ea"/>
          <a:cs typeface="Anjoman Max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joman Max" pitchFamily="2" charset="-78"/>
          <a:ea typeface="+mn-ea"/>
          <a:cs typeface="Anjoman Max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0202-4790-777A-56F4-E77E00992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Anjoman Max Black" pitchFamily="2" charset="-78"/>
                <a:cs typeface="Anjoman Max Black" pitchFamily="2" charset="-78"/>
              </a:rPr>
              <a:t>مدل کسب و کار اشتراکی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A02A3B-7263-0831-611D-FEB729D7C916}"/>
              </a:ext>
            </a:extLst>
          </p:cNvPr>
          <p:cNvSpPr/>
          <p:nvPr/>
        </p:nvSpPr>
        <p:spPr>
          <a:xfrm>
            <a:off x="4206000" y="4287187"/>
            <a:ext cx="3780000" cy="720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dirty="0">
                <a:solidFill>
                  <a:srgbClr val="EBA02F"/>
                </a:solidFill>
                <a:latin typeface="Anjoman Max" pitchFamily="2" charset="-78"/>
                <a:cs typeface="Anjoman Max" pitchFamily="2" charset="-78"/>
              </a:rPr>
              <a:t>مشترکان بهتر از مشتریان‌اند!</a:t>
            </a:r>
          </a:p>
        </p:txBody>
      </p:sp>
    </p:spTree>
    <p:extLst>
      <p:ext uri="{BB962C8B-B14F-4D97-AF65-F5344CB8AC3E}">
        <p14:creationId xmlns:p14="http://schemas.microsoft.com/office/powerpoint/2010/main" val="100382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D605C8-7080-C94E-7A7B-4681543B9B95}"/>
              </a:ext>
            </a:extLst>
          </p:cNvPr>
          <p:cNvSpPr/>
          <p:nvPr/>
        </p:nvSpPr>
        <p:spPr>
          <a:xfrm>
            <a:off x="8643908" y="3098794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ساده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24B88A-D07E-9172-71E5-A443F945F9FE}"/>
              </a:ext>
            </a:extLst>
          </p:cNvPr>
          <p:cNvSpPr/>
          <p:nvPr/>
        </p:nvSpPr>
        <p:spPr>
          <a:xfrm>
            <a:off x="1569391" y="3098794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پیچیده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657C17-E2F0-E2ED-BA49-F4BFF4F22947}"/>
              </a:ext>
            </a:extLst>
          </p:cNvPr>
          <p:cNvSpPr/>
          <p:nvPr/>
        </p:nvSpPr>
        <p:spPr>
          <a:xfrm>
            <a:off x="5106000" y="2888578"/>
            <a:ext cx="1980000" cy="1080000"/>
          </a:xfrm>
          <a:prstGeom prst="ellipse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مدل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6DC441-6D4A-2675-2D42-C8C1D14F75FA}"/>
              </a:ext>
            </a:extLst>
          </p:cNvPr>
          <p:cNvCxnSpPr>
            <a:stCxn id="8" idx="2"/>
            <a:endCxn id="7" idx="3"/>
          </p:cNvCxnSpPr>
          <p:nvPr/>
        </p:nvCxnSpPr>
        <p:spPr>
          <a:xfrm flipH="1">
            <a:off x="3548092" y="3428578"/>
            <a:ext cx="155790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C4DE27-C3A4-E2C2-49C7-2213745EC763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>
          <a:xfrm>
            <a:off x="7086000" y="3428578"/>
            <a:ext cx="155790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5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ساده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این مدل‌ها عمدتاً توصیف وضعیت موجود هستند که البته این توصیف می‌تواند دقیق یا غیردقیق باشد و عموماً در مورد </a:t>
            </a:r>
            <a:r>
              <a:rPr lang="fa-IR" sz="2400" b="1" dirty="0">
                <a:solidFill>
                  <a:schemeClr val="bg1">
                    <a:lumMod val="85000"/>
                  </a:schemeClr>
                </a:solidFill>
              </a:rPr>
              <a:t>آینده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، پیش بینی جدی یا قوی ندارند.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5CCACE-F918-00E3-69C2-CBE33F6F0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746" y="3286125"/>
            <a:ext cx="3572507" cy="32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پیچیده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32556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برخی مدل‌ها در حدی پیشرفته و گاه پیچیده می‌شوند که می توانند آینده را هم پیش‌بینی کنند.</a:t>
            </a:r>
          </a:p>
        </p:txBody>
      </p:sp>
      <p:pic>
        <p:nvPicPr>
          <p:cNvPr id="6" name="Graphic 5" descr="Bar graph with downward trend with solid fill">
            <a:extLst>
              <a:ext uri="{FF2B5EF4-FFF2-40B4-BE49-F238E27FC236}">
                <a16:creationId xmlns:a16="http://schemas.microsoft.com/office/drawing/2014/main" id="{72AFA1B0-1695-6478-E8E4-86CB19A8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940" y="3556417"/>
            <a:ext cx="2160000" cy="2160000"/>
          </a:xfrm>
          <a:prstGeom prst="rect">
            <a:avLst/>
          </a:prstGeom>
        </p:spPr>
      </p:pic>
      <p:pic>
        <p:nvPicPr>
          <p:cNvPr id="8" name="Graphic 7" descr="Bar graph with upward trend with solid fill">
            <a:extLst>
              <a:ext uri="{FF2B5EF4-FFF2-40B4-BE49-F238E27FC236}">
                <a16:creationId xmlns:a16="http://schemas.microsoft.com/office/drawing/2014/main" id="{918BFD57-87FA-BA17-CFC1-C7153296A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1062" y="355641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8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نمودار موجودیت رابطه (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E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ntity-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R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elationship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D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iagram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)</a:t>
            </a:r>
            <a:endParaRPr lang="fa-IR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1CCF96-E2CC-971A-8DE3-D1CEE5A66613}"/>
              </a:ext>
            </a:extLst>
          </p:cNvPr>
          <p:cNvGrpSpPr/>
          <p:nvPr/>
        </p:nvGrpSpPr>
        <p:grpSpPr>
          <a:xfrm>
            <a:off x="1466722" y="1875302"/>
            <a:ext cx="9257254" cy="4199444"/>
            <a:chOff x="1466722" y="1875302"/>
            <a:chExt cx="9257254" cy="419944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CA19385-0CE2-542A-991B-4304C911AFDB}"/>
                </a:ext>
              </a:extLst>
            </p:cNvPr>
            <p:cNvSpPr/>
            <p:nvPr/>
          </p:nvSpPr>
          <p:spPr>
            <a:xfrm>
              <a:off x="8549340" y="3567120"/>
              <a:ext cx="1978701" cy="659567"/>
            </a:xfrm>
            <a:prstGeom prst="roundRect">
              <a:avLst/>
            </a:prstGeom>
            <a:solidFill>
              <a:srgbClr val="BE3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chemeClr val="bg1"/>
                  </a:solidFill>
                  <a:latin typeface="Anjoman Max SemiBold" pitchFamily="2" charset="-78"/>
                  <a:cs typeface="Anjoman Max SemiBold" pitchFamily="2" charset="-78"/>
                </a:rPr>
                <a:t>استاد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D1BF1D7-B3FD-673E-8DB2-520ACE3182EB}"/>
                </a:ext>
              </a:extLst>
            </p:cNvPr>
            <p:cNvSpPr/>
            <p:nvPr/>
          </p:nvSpPr>
          <p:spPr>
            <a:xfrm>
              <a:off x="5106649" y="5415179"/>
              <a:ext cx="1978701" cy="659567"/>
            </a:xfrm>
            <a:prstGeom prst="roundRect">
              <a:avLst/>
            </a:prstGeom>
            <a:solidFill>
              <a:srgbClr val="BE3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chemeClr val="bg1"/>
                  </a:solidFill>
                  <a:latin typeface="Anjoman Max SemiBold" pitchFamily="2" charset="-78"/>
                  <a:cs typeface="Anjoman Max SemiBold" pitchFamily="2" charset="-78"/>
                </a:rPr>
                <a:t>درس</a:t>
              </a:r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D80B45FB-A824-98A1-51F2-95D366E4EF2D}"/>
                </a:ext>
              </a:extLst>
            </p:cNvPr>
            <p:cNvSpPr/>
            <p:nvPr/>
          </p:nvSpPr>
          <p:spPr>
            <a:xfrm>
              <a:off x="5105350" y="3170211"/>
              <a:ext cx="1980000" cy="1440000"/>
            </a:xfrm>
            <a:prstGeom prst="diamond">
              <a:avLst/>
            </a:prstGeom>
            <a:solidFill>
              <a:srgbClr val="EBA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chemeClr val="bg1"/>
                  </a:solidFill>
                  <a:latin typeface="Anjoman Max SemiBold" pitchFamily="2" charset="-78"/>
                  <a:cs typeface="Anjoman Max SemiBold" pitchFamily="2" charset="-78"/>
                </a:rPr>
                <a:t>ثبت‌نام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947EAD-D6CD-8423-24D0-E2EF8A9E8859}"/>
                </a:ext>
              </a:extLst>
            </p:cNvPr>
            <p:cNvSpPr/>
            <p:nvPr/>
          </p:nvSpPr>
          <p:spPr>
            <a:xfrm>
              <a:off x="9643976" y="2614425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نام</a:t>
              </a:r>
              <a:endParaRPr lang="fa-IR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8A9ED1-0D9C-FDC0-BE32-5FAB9C46D453}"/>
                </a:ext>
              </a:extLst>
            </p:cNvPr>
            <p:cNvSpPr/>
            <p:nvPr/>
          </p:nvSpPr>
          <p:spPr>
            <a:xfrm>
              <a:off x="9643976" y="1875302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u="sng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کد</a:t>
              </a:r>
              <a:endParaRPr lang="fa-IR" u="sng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3BFE6F-F89C-B6AE-0599-D152D64993EB}"/>
                </a:ext>
              </a:extLst>
            </p:cNvPr>
            <p:cNvSpPr/>
            <p:nvPr/>
          </p:nvSpPr>
          <p:spPr>
            <a:xfrm>
              <a:off x="8353403" y="2630211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2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تخصص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AF0F2FF-35A1-BD1B-64C8-A11D8C257E38}"/>
                </a:ext>
              </a:extLst>
            </p:cNvPr>
            <p:cNvSpPr/>
            <p:nvPr/>
          </p:nvSpPr>
          <p:spPr>
            <a:xfrm>
              <a:off x="8353403" y="1882823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حقوق</a:t>
              </a:r>
              <a:endParaRPr lang="fa-IR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734EB6D-B2F1-75F4-4401-DE703DF16F6C}"/>
                </a:ext>
              </a:extLst>
            </p:cNvPr>
            <p:cNvCxnSpPr>
              <a:stCxn id="6" idx="3"/>
              <a:endCxn id="9" idx="6"/>
            </p:cNvCxnSpPr>
            <p:nvPr/>
          </p:nvCxnSpPr>
          <p:spPr>
            <a:xfrm flipV="1">
              <a:off x="10528041" y="2884425"/>
              <a:ext cx="195935" cy="1012479"/>
            </a:xfrm>
            <a:prstGeom prst="bentConnector3">
              <a:avLst>
                <a:gd name="adj1" fmla="val 216671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DCEE395E-4532-C7DE-B64C-ECDAF106980B}"/>
                </a:ext>
              </a:extLst>
            </p:cNvPr>
            <p:cNvCxnSpPr>
              <a:stCxn id="6" idx="3"/>
              <a:endCxn id="10" idx="6"/>
            </p:cNvCxnSpPr>
            <p:nvPr/>
          </p:nvCxnSpPr>
          <p:spPr>
            <a:xfrm flipV="1">
              <a:off x="10528041" y="2145302"/>
              <a:ext cx="195935" cy="1751602"/>
            </a:xfrm>
            <a:prstGeom prst="bentConnector3">
              <a:avLst>
                <a:gd name="adj1" fmla="val 277875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BE4EA4A7-F669-C7BD-FC38-793F98FC9DF5}"/>
                </a:ext>
              </a:extLst>
            </p:cNvPr>
            <p:cNvCxnSpPr>
              <a:stCxn id="6" idx="1"/>
              <a:endCxn id="11" idx="2"/>
            </p:cNvCxnSpPr>
            <p:nvPr/>
          </p:nvCxnSpPr>
          <p:spPr>
            <a:xfrm rot="10800000">
              <a:off x="8353404" y="2900212"/>
              <a:ext cx="195937" cy="996693"/>
            </a:xfrm>
            <a:prstGeom prst="bentConnector3">
              <a:avLst>
                <a:gd name="adj1" fmla="val 21667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A134EB7-A017-5FED-6386-624E6B656E69}"/>
                </a:ext>
              </a:extLst>
            </p:cNvPr>
            <p:cNvCxnSpPr>
              <a:stCxn id="6" idx="1"/>
              <a:endCxn id="12" idx="2"/>
            </p:cNvCxnSpPr>
            <p:nvPr/>
          </p:nvCxnSpPr>
          <p:spPr>
            <a:xfrm rot="10800000">
              <a:off x="8353404" y="2152824"/>
              <a:ext cx="195937" cy="1744081"/>
            </a:xfrm>
            <a:prstGeom prst="bentConnector3">
              <a:avLst>
                <a:gd name="adj1" fmla="val 280664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54B5BBF-4102-757F-9F4E-414A8415BED7}"/>
                </a:ext>
              </a:extLst>
            </p:cNvPr>
            <p:cNvSpPr/>
            <p:nvPr/>
          </p:nvSpPr>
          <p:spPr>
            <a:xfrm>
              <a:off x="1662659" y="3574641"/>
              <a:ext cx="1978701" cy="659567"/>
            </a:xfrm>
            <a:prstGeom prst="roundRect">
              <a:avLst/>
            </a:prstGeom>
            <a:solidFill>
              <a:srgbClr val="BE3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chemeClr val="bg1"/>
                  </a:solidFill>
                  <a:latin typeface="Anjoman Max SemiBold" pitchFamily="2" charset="-78"/>
                  <a:cs typeface="Anjoman Max SemiBold" pitchFamily="2" charset="-78"/>
                </a:rPr>
                <a:t>دانشجو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D2DBBC7-ED18-2537-E93D-1619D4D2AECB}"/>
                </a:ext>
              </a:extLst>
            </p:cNvPr>
            <p:cNvSpPr/>
            <p:nvPr/>
          </p:nvSpPr>
          <p:spPr>
            <a:xfrm>
              <a:off x="2757295" y="2621946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نام</a:t>
              </a:r>
              <a:endParaRPr lang="fa-IR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9C0313-A537-3D9F-CC14-4D9A0D8B9E47}"/>
                </a:ext>
              </a:extLst>
            </p:cNvPr>
            <p:cNvSpPr/>
            <p:nvPr/>
          </p:nvSpPr>
          <p:spPr>
            <a:xfrm>
              <a:off x="2757295" y="1882823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u="sng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کد</a:t>
              </a:r>
              <a:endParaRPr lang="fa-IR" u="sng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43846E-9885-6168-8E9A-C8A450DDF9E2}"/>
                </a:ext>
              </a:extLst>
            </p:cNvPr>
            <p:cNvSpPr/>
            <p:nvPr/>
          </p:nvSpPr>
          <p:spPr>
            <a:xfrm>
              <a:off x="1466722" y="2637732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رشته</a:t>
              </a:r>
              <a:endParaRPr lang="fa-IR" sz="1200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DF607F-C77C-3690-842F-3B680E685987}"/>
                </a:ext>
              </a:extLst>
            </p:cNvPr>
            <p:cNvSpPr/>
            <p:nvPr/>
          </p:nvSpPr>
          <p:spPr>
            <a:xfrm>
              <a:off x="1466722" y="1890344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شهر</a:t>
              </a:r>
              <a:endParaRPr lang="fa-IR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A8639976-625C-FA68-A3C1-EADAFE701E7E}"/>
                </a:ext>
              </a:extLst>
            </p:cNvPr>
            <p:cNvCxnSpPr>
              <a:stCxn id="38" idx="3"/>
              <a:endCxn id="39" idx="6"/>
            </p:cNvCxnSpPr>
            <p:nvPr/>
          </p:nvCxnSpPr>
          <p:spPr>
            <a:xfrm flipV="1">
              <a:off x="3641360" y="2891946"/>
              <a:ext cx="195935" cy="1012479"/>
            </a:xfrm>
            <a:prstGeom prst="bentConnector3">
              <a:avLst>
                <a:gd name="adj1" fmla="val 216671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4587E7AA-85AF-55C6-175B-071B255052B9}"/>
                </a:ext>
              </a:extLst>
            </p:cNvPr>
            <p:cNvCxnSpPr>
              <a:stCxn id="38" idx="3"/>
              <a:endCxn id="40" idx="6"/>
            </p:cNvCxnSpPr>
            <p:nvPr/>
          </p:nvCxnSpPr>
          <p:spPr>
            <a:xfrm flipV="1">
              <a:off x="3641360" y="2152823"/>
              <a:ext cx="195935" cy="1751602"/>
            </a:xfrm>
            <a:prstGeom prst="bentConnector3">
              <a:avLst>
                <a:gd name="adj1" fmla="val 277875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6D8E0833-E5ED-DF7A-17C3-0036E8FC953D}"/>
                </a:ext>
              </a:extLst>
            </p:cNvPr>
            <p:cNvCxnSpPr>
              <a:stCxn id="38" idx="1"/>
              <a:endCxn id="41" idx="2"/>
            </p:cNvCxnSpPr>
            <p:nvPr/>
          </p:nvCxnSpPr>
          <p:spPr>
            <a:xfrm rot="10800000">
              <a:off x="1466723" y="2907733"/>
              <a:ext cx="195937" cy="996693"/>
            </a:xfrm>
            <a:prstGeom prst="bentConnector3">
              <a:avLst>
                <a:gd name="adj1" fmla="val 21667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28AE1B20-EA68-3F3B-D035-A25EACB46E37}"/>
                </a:ext>
              </a:extLst>
            </p:cNvPr>
            <p:cNvCxnSpPr>
              <a:stCxn id="38" idx="1"/>
              <a:endCxn id="42" idx="2"/>
            </p:cNvCxnSpPr>
            <p:nvPr/>
          </p:nvCxnSpPr>
          <p:spPr>
            <a:xfrm rot="10800000">
              <a:off x="1466723" y="2160345"/>
              <a:ext cx="195937" cy="1744081"/>
            </a:xfrm>
            <a:prstGeom prst="bentConnector3">
              <a:avLst>
                <a:gd name="adj1" fmla="val 280664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9B619C1-EC4E-AB7F-502B-02F3015F97BE}"/>
                </a:ext>
              </a:extLst>
            </p:cNvPr>
            <p:cNvSpPr/>
            <p:nvPr/>
          </p:nvSpPr>
          <p:spPr>
            <a:xfrm>
              <a:off x="3102659" y="5474962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نام</a:t>
              </a:r>
              <a:endParaRPr lang="fa-IR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D724016-88F5-226B-A11F-C8D561404235}"/>
                </a:ext>
              </a:extLst>
            </p:cNvPr>
            <p:cNvSpPr/>
            <p:nvPr/>
          </p:nvSpPr>
          <p:spPr>
            <a:xfrm>
              <a:off x="8009340" y="5474962"/>
              <a:ext cx="1080000" cy="54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600" u="sng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کد</a:t>
              </a:r>
              <a:endParaRPr lang="fa-IR" u="sng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85C4492-3D0F-D3B8-D154-F5548514CD7B}"/>
                </a:ext>
              </a:extLst>
            </p:cNvPr>
            <p:cNvCxnSpPr>
              <a:cxnSpLocks/>
              <a:stCxn id="38" idx="3"/>
              <a:endCxn id="8" idx="1"/>
            </p:cNvCxnSpPr>
            <p:nvPr/>
          </p:nvCxnSpPr>
          <p:spPr>
            <a:xfrm flipV="1">
              <a:off x="3641360" y="3890211"/>
              <a:ext cx="1463990" cy="14214"/>
            </a:xfrm>
            <a:prstGeom prst="straightConnector1">
              <a:avLst/>
            </a:prstGeom>
            <a:ln w="28575">
              <a:solidFill>
                <a:schemeClr val="bg1"/>
              </a:solidFill>
              <a:miter lim="800000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1610C18-DAA4-8B87-6727-2AEB0174A6A3}"/>
                </a:ext>
              </a:extLst>
            </p:cNvPr>
            <p:cNvCxnSpPr>
              <a:stCxn id="6" idx="1"/>
              <a:endCxn id="8" idx="3"/>
            </p:cNvCxnSpPr>
            <p:nvPr/>
          </p:nvCxnSpPr>
          <p:spPr>
            <a:xfrm flipH="1" flipV="1">
              <a:off x="7085350" y="3890211"/>
              <a:ext cx="1463990" cy="669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94D40A3-F34D-92B8-D78C-EE92DE8D00E4}"/>
                </a:ext>
              </a:extLst>
            </p:cNvPr>
            <p:cNvCxnSpPr>
              <a:stCxn id="8" idx="2"/>
              <a:endCxn id="7" idx="0"/>
            </p:cNvCxnSpPr>
            <p:nvPr/>
          </p:nvCxnSpPr>
          <p:spPr>
            <a:xfrm>
              <a:off x="6095350" y="4610211"/>
              <a:ext cx="650" cy="804968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5337E0F-21B2-CBD9-C623-E27DB946DAB6}"/>
                </a:ext>
              </a:extLst>
            </p:cNvPr>
            <p:cNvCxnSpPr>
              <a:stCxn id="7" idx="1"/>
              <a:endCxn id="48" idx="6"/>
            </p:cNvCxnSpPr>
            <p:nvPr/>
          </p:nvCxnSpPr>
          <p:spPr>
            <a:xfrm flipH="1" flipV="1">
              <a:off x="4182659" y="5744962"/>
              <a:ext cx="92399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65C8D58-7917-C880-DB29-D855C7A2D9FF}"/>
                </a:ext>
              </a:extLst>
            </p:cNvPr>
            <p:cNvCxnSpPr>
              <a:stCxn id="7" idx="3"/>
              <a:endCxn id="49" idx="2"/>
            </p:cNvCxnSpPr>
            <p:nvPr/>
          </p:nvCxnSpPr>
          <p:spPr>
            <a:xfrm flipV="1">
              <a:off x="7085350" y="5744962"/>
              <a:ext cx="923990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E79AFC6-C476-72B0-A1B4-134A24CE67FB}"/>
                </a:ext>
              </a:extLst>
            </p:cNvPr>
            <p:cNvSpPr/>
            <p:nvPr/>
          </p:nvSpPr>
          <p:spPr>
            <a:xfrm>
              <a:off x="5375349" y="1956577"/>
              <a:ext cx="1440000" cy="720000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sz="1200" dirty="0">
                  <a:solidFill>
                    <a:schemeClr val="bg1">
                      <a:lumMod val="95000"/>
                    </a:schemeClr>
                  </a:solidFill>
                  <a:latin typeface="Anjoman Max SemiBold" pitchFamily="2" charset="-78"/>
                  <a:cs typeface="Anjoman Max SemiBold" pitchFamily="2" charset="-78"/>
                </a:rPr>
                <a:t>تاریخ ثبت‌نام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39FCEE-8267-C23B-3E0D-E0C93892EBAE}"/>
                </a:ext>
              </a:extLst>
            </p:cNvPr>
            <p:cNvCxnSpPr>
              <a:stCxn id="8" idx="0"/>
              <a:endCxn id="65" idx="4"/>
            </p:cNvCxnSpPr>
            <p:nvPr/>
          </p:nvCxnSpPr>
          <p:spPr>
            <a:xfrm flipH="1" flipV="1">
              <a:off x="6095349" y="2676577"/>
              <a:ext cx="1" cy="49363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782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زبان مدل‌سازی یکپارچه (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U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nified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M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odeling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L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anguage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)</a:t>
            </a:r>
            <a:endParaRPr lang="fa-IR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B70400-8C6C-6F8C-80CB-B770168B8B00}"/>
              </a:ext>
            </a:extLst>
          </p:cNvPr>
          <p:cNvGrpSpPr/>
          <p:nvPr/>
        </p:nvGrpSpPr>
        <p:grpSpPr>
          <a:xfrm>
            <a:off x="1541096" y="2085089"/>
            <a:ext cx="3600000" cy="3602774"/>
            <a:chOff x="4322396" y="1843789"/>
            <a:chExt cx="3600000" cy="360277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A2A94E-736C-C259-E2C8-439B537F62CC}"/>
                </a:ext>
              </a:extLst>
            </p:cNvPr>
            <p:cNvSpPr/>
            <p:nvPr/>
          </p:nvSpPr>
          <p:spPr>
            <a:xfrm>
              <a:off x="4322396" y="1843789"/>
              <a:ext cx="3600000" cy="720000"/>
            </a:xfrm>
            <a:prstGeom prst="roundRect">
              <a:avLst>
                <a:gd name="adj" fmla="val 0"/>
              </a:avLst>
            </a:prstGeom>
            <a:solidFill>
              <a:srgbClr val="BE3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Rectangle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A80D165-DA30-F296-7898-36411210CAF5}"/>
                </a:ext>
              </a:extLst>
            </p:cNvPr>
            <p:cNvSpPr/>
            <p:nvPr/>
          </p:nvSpPr>
          <p:spPr>
            <a:xfrm>
              <a:off x="4322396" y="2565146"/>
              <a:ext cx="3600000" cy="144000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x : int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y : int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p : int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s : int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165B64-7404-6880-C5DB-F167B09CF373}"/>
                </a:ext>
              </a:extLst>
            </p:cNvPr>
            <p:cNvSpPr/>
            <p:nvPr/>
          </p:nvSpPr>
          <p:spPr>
            <a:xfrm>
              <a:off x="4322396" y="4006563"/>
              <a:ext cx="3600000" cy="144000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 sz="2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  <a:p>
              <a:pPr marL="285750" indent="-285750">
                <a:buFont typeface="Anjoman Max SemiBold" pitchFamily="2" charset="-78"/>
                <a:buChar char="+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Mohasebe() : </a:t>
              </a:r>
              <a:r>
                <a:rPr lang="en-US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void</a:t>
              </a:r>
              <a:endParaRPr lang="en-US" sz="2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2AE8A2E-2672-966B-B8DD-63167FF8E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2396" y="4000552"/>
              <a:ext cx="36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49D153-1D44-7CBA-6AA6-77EDB5C573F9}"/>
              </a:ext>
            </a:extLst>
          </p:cNvPr>
          <p:cNvGrpSpPr/>
          <p:nvPr/>
        </p:nvGrpSpPr>
        <p:grpSpPr>
          <a:xfrm>
            <a:off x="7050904" y="2085089"/>
            <a:ext cx="3600000" cy="3602774"/>
            <a:chOff x="4322396" y="1843789"/>
            <a:chExt cx="3600000" cy="36027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1CFB748-699E-60C3-3969-84E7D72E4A90}"/>
                </a:ext>
              </a:extLst>
            </p:cNvPr>
            <p:cNvSpPr/>
            <p:nvPr/>
          </p:nvSpPr>
          <p:spPr>
            <a:xfrm>
              <a:off x="4322396" y="1843789"/>
              <a:ext cx="3600000" cy="720000"/>
            </a:xfrm>
            <a:prstGeom prst="roundRect">
              <a:avLst>
                <a:gd name="adj" fmla="val 0"/>
              </a:avLst>
            </a:prstGeom>
            <a:solidFill>
              <a:srgbClr val="BE3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Circle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C87BB3A-EEFB-E895-6796-DC62CD6916BB}"/>
                </a:ext>
              </a:extLst>
            </p:cNvPr>
            <p:cNvSpPr/>
            <p:nvPr/>
          </p:nvSpPr>
          <p:spPr>
            <a:xfrm>
              <a:off x="4322396" y="2565146"/>
              <a:ext cx="3600000" cy="144000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r : int</a:t>
              </a:r>
            </a:p>
            <a:p>
              <a:pPr marL="285750" indent="-285750">
                <a:buFontTx/>
                <a:buChar char="-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s : double</a:t>
              </a:r>
              <a:endParaRPr lang="fa-IR" sz="2000" dirty="0">
                <a:solidFill>
                  <a:schemeClr val="bg1"/>
                </a:solidFill>
                <a:latin typeface="Kanit" pitchFamily="2" charset="-34"/>
                <a:cs typeface="Anjoman Max SemiBold" pitchFamily="2" charset="-78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CC3DB54-E2E4-B7D7-C2CB-295B562A24C7}"/>
                </a:ext>
              </a:extLst>
            </p:cNvPr>
            <p:cNvSpPr/>
            <p:nvPr/>
          </p:nvSpPr>
          <p:spPr>
            <a:xfrm>
              <a:off x="4322396" y="4006563"/>
              <a:ext cx="3600000" cy="144000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endParaRPr>
            </a:p>
            <a:p>
              <a:pPr marL="285750" indent="-285750">
                <a:buFont typeface="Kanit" pitchFamily="2" charset="-34"/>
                <a:buChar char="+"/>
              </a:pPr>
              <a:r>
                <a:rPr lang="en-US" sz="2000" dirty="0">
                  <a:solidFill>
                    <a:schemeClr val="bg1"/>
                  </a:solidFill>
                  <a:latin typeface="Kanit" pitchFamily="2" charset="-34"/>
                  <a:cs typeface="Kanit" pitchFamily="2" charset="-34"/>
                </a:rPr>
                <a:t>Mohasebe() : double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B765806-8E45-D20E-825C-EA3857CA3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2396" y="4000552"/>
              <a:ext cx="36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13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کسب و کار به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Medium" pitchFamily="2" charset="-78"/>
                <a:cs typeface="Anjoman Max Medium" pitchFamily="2" charset="-78"/>
              </a:rPr>
              <a:t>فعالیت تجاری‌ای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گفته می‌شود که شامل ارائه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Medium" pitchFamily="2" charset="-78"/>
                <a:cs typeface="Anjoman Max Medium" pitchFamily="2" charset="-78"/>
              </a:rPr>
              <a:t>کالا یا خدمات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با انگیزه اصلی </a:t>
            </a:r>
            <a:r>
              <a:rPr lang="fa-IR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کسب سود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است.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FDD4D9-FD83-1EB6-77A5-686C25EDE3B6}"/>
              </a:ext>
            </a:extLst>
          </p:cNvPr>
          <p:cNvSpPr/>
          <p:nvPr/>
        </p:nvSpPr>
        <p:spPr>
          <a:xfrm>
            <a:off x="838200" y="4212236"/>
            <a:ext cx="10515600" cy="1603947"/>
          </a:xfrm>
          <a:prstGeom prst="roundRect">
            <a:avLst>
              <a:gd name="adj" fmla="val 926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BDA88-2861-136C-C4E1-3BD580A8F60E}"/>
              </a:ext>
            </a:extLst>
          </p:cNvPr>
          <p:cNvSpPr/>
          <p:nvPr/>
        </p:nvSpPr>
        <p:spPr>
          <a:xfrm>
            <a:off x="10141609" y="3695513"/>
            <a:ext cx="12121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fa-I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joman Max" pitchFamily="2" charset="-78"/>
                <a:cs typeface="Anjoman Max" pitchFamily="2" charset="-78"/>
              </a:rPr>
              <a:t>کسب و کار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joman Max" pitchFamily="2" charset="-78"/>
              <a:cs typeface="Anjoman Max" pitchFamily="2" charset="-7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A9BC3A-23C0-F65A-6DB5-60E032195136}"/>
              </a:ext>
            </a:extLst>
          </p:cNvPr>
          <p:cNvSpPr/>
          <p:nvPr/>
        </p:nvSpPr>
        <p:spPr>
          <a:xfrm>
            <a:off x="5311170" y="5143936"/>
            <a:ext cx="15696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joman Max" pitchFamily="2" charset="-78"/>
                <a:cs typeface="Anjoman Max" pitchFamily="2" charset="-78"/>
              </a:rPr>
              <a:t>فعالیت تجاری</a:t>
            </a:r>
            <a:endParaRPr lang="en-US" sz="20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njoman Max" pitchFamily="2" charset="-78"/>
              <a:cs typeface="Anjoman Max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44206E-88D9-8255-3E77-71D0826127D0}"/>
              </a:ext>
            </a:extLst>
          </p:cNvPr>
          <p:cNvGrpSpPr/>
          <p:nvPr/>
        </p:nvGrpSpPr>
        <p:grpSpPr>
          <a:xfrm>
            <a:off x="1334125" y="4684424"/>
            <a:ext cx="9523750" cy="659568"/>
            <a:chOff x="1334125" y="4684424"/>
            <a:chExt cx="9523750" cy="65956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4790BC9-0261-7360-76DB-7176B3FEF8AE}"/>
                </a:ext>
              </a:extLst>
            </p:cNvPr>
            <p:cNvSpPr/>
            <p:nvPr/>
          </p:nvSpPr>
          <p:spPr>
            <a:xfrm>
              <a:off x="1334125" y="4684425"/>
              <a:ext cx="1978701" cy="65956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rgbClr val="EBA02F"/>
                  </a:solidFill>
                  <a:latin typeface="Anjoman Max SemiBold" pitchFamily="2" charset="-78"/>
                  <a:cs typeface="Anjoman Max SemiBold" pitchFamily="2" charset="-78"/>
                </a:rPr>
                <a:t>کالا یا خدمات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28B6283-33AD-6BD1-C8E4-7CA838CF426D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3312826" y="5014208"/>
              <a:ext cx="5566348" cy="1"/>
            </a:xfrm>
            <a:prstGeom prst="straightConnector1">
              <a:avLst/>
            </a:prstGeom>
            <a:ln w="28575">
              <a:solidFill>
                <a:srgbClr val="EBA02F">
                  <a:alpha val="40000"/>
                </a:srgb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7A73C11-D417-8762-2914-443442BAB3C8}"/>
                </a:ext>
              </a:extLst>
            </p:cNvPr>
            <p:cNvSpPr/>
            <p:nvPr/>
          </p:nvSpPr>
          <p:spPr>
            <a:xfrm>
              <a:off x="8879174" y="4684424"/>
              <a:ext cx="1978701" cy="659567"/>
            </a:xfrm>
            <a:prstGeom prst="roundRect">
              <a:avLst/>
            </a:prstGeom>
            <a:solidFill>
              <a:srgbClr val="EBA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chemeClr val="bg1"/>
                  </a:solidFill>
                  <a:latin typeface="Anjoman Max SemiBold" pitchFamily="2" charset="-78"/>
                  <a:cs typeface="Anjoman Max SemiBold" pitchFamily="2" charset="-78"/>
                </a:rPr>
                <a:t>کسب سود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68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C4C9BF-06EE-C9ED-19F3-52E4003354EA}"/>
              </a:ext>
            </a:extLst>
          </p:cNvPr>
          <p:cNvSpPr/>
          <p:nvPr/>
        </p:nvSpPr>
        <p:spPr>
          <a:xfrm>
            <a:off x="1977452" y="3099216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کسب و کار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704896-09B1-283D-CACB-868D5734056F}"/>
              </a:ext>
            </a:extLst>
          </p:cNvPr>
          <p:cNvSpPr/>
          <p:nvPr/>
        </p:nvSpPr>
        <p:spPr>
          <a:xfrm>
            <a:off x="8235846" y="3099216"/>
            <a:ext cx="1978701" cy="659567"/>
          </a:xfrm>
          <a:prstGeom prst="roundRec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مدل کسب و کار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431D3B-B579-7643-6F32-443D9AA92CC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956153" y="3429000"/>
            <a:ext cx="4279693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35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طرح کسب و کار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Business Plan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)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1CDB-BD6A-E44A-E9E7-3E71DA44B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طرح کسب و کار، از زمانی رایج شد که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بانک‌ها و سرمایه گذاران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حقیقی یاد گرفتند که برای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مشارکت و سرمایه گذاری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، از کارآفرینان طرح کسب و کار بخواهند. به این ترتیب، طرح کسب و کار برای بسیاری از کارآفرینان به یک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طرح توجیهی کسب و کار برای دریافت سرمایه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تبدیل شد.</a:t>
            </a:r>
          </a:p>
        </p:txBody>
      </p:sp>
      <p:pic>
        <p:nvPicPr>
          <p:cNvPr id="7" name="Graphic 6" descr="Handshake with solid fill">
            <a:extLst>
              <a:ext uri="{FF2B5EF4-FFF2-40B4-BE49-F238E27FC236}">
                <a16:creationId xmlns:a16="http://schemas.microsoft.com/office/drawing/2014/main" id="{0CA1E022-1CC4-3863-B0AD-280A71133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7722" y="4070026"/>
            <a:ext cx="1440000" cy="1440000"/>
          </a:xfrm>
          <a:prstGeom prst="rect">
            <a:avLst/>
          </a:prstGeom>
        </p:spPr>
      </p:pic>
      <p:pic>
        <p:nvPicPr>
          <p:cNvPr id="9" name="Graphic 8" descr="List with solid fill">
            <a:extLst>
              <a:ext uri="{FF2B5EF4-FFF2-40B4-BE49-F238E27FC236}">
                <a16:creationId xmlns:a16="http://schemas.microsoft.com/office/drawing/2014/main" id="{19EA8BFB-C5F7-4585-2AFB-54F76695D4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0512" y="4070026"/>
            <a:ext cx="1440000" cy="1440000"/>
          </a:xfrm>
          <a:prstGeom prst="rect">
            <a:avLst/>
          </a:prstGeom>
        </p:spPr>
      </p:pic>
      <p:pic>
        <p:nvPicPr>
          <p:cNvPr id="12" name="Graphic 11" descr="Money with solid fill">
            <a:extLst>
              <a:ext uri="{FF2B5EF4-FFF2-40B4-BE49-F238E27FC236}">
                <a16:creationId xmlns:a16="http://schemas.microsoft.com/office/drawing/2014/main" id="{BE1BF169-A5E1-B4FB-3AD0-46A954BBB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61488" y="407002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1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طرح کسب و کار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Business Plan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)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493005-62B7-99A3-4255-F1147CB875DB}"/>
              </a:ext>
            </a:extLst>
          </p:cNvPr>
          <p:cNvSpPr/>
          <p:nvPr/>
        </p:nvSpPr>
        <p:spPr>
          <a:xfrm>
            <a:off x="5106649" y="3429000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کسب و کار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5B682C-D69C-1EE2-3F51-970C082A2780}"/>
              </a:ext>
            </a:extLst>
          </p:cNvPr>
          <p:cNvSpPr/>
          <p:nvPr/>
        </p:nvSpPr>
        <p:spPr>
          <a:xfrm>
            <a:off x="8559385" y="2230060"/>
            <a:ext cx="1205458" cy="659567"/>
          </a:xfrm>
          <a:prstGeom prst="roundRec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82A498-7BF8-0325-3255-3728811E8447}"/>
              </a:ext>
            </a:extLst>
          </p:cNvPr>
          <p:cNvSpPr/>
          <p:nvPr/>
        </p:nvSpPr>
        <p:spPr>
          <a:xfrm>
            <a:off x="8559385" y="4628486"/>
            <a:ext cx="1205458" cy="659567"/>
          </a:xfrm>
          <a:prstGeom prst="roundRec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11B0E7-0621-5853-6702-BDD8993B5DD1}"/>
              </a:ext>
            </a:extLst>
          </p:cNvPr>
          <p:cNvSpPr/>
          <p:nvPr/>
        </p:nvSpPr>
        <p:spPr>
          <a:xfrm>
            <a:off x="2427157" y="2230060"/>
            <a:ext cx="1205458" cy="659567"/>
          </a:xfrm>
          <a:prstGeom prst="roundRec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1D1761-9EB0-F9FA-630E-AA3EC97F2F94}"/>
              </a:ext>
            </a:extLst>
          </p:cNvPr>
          <p:cNvSpPr/>
          <p:nvPr/>
        </p:nvSpPr>
        <p:spPr>
          <a:xfrm>
            <a:off x="2427157" y="4628486"/>
            <a:ext cx="1205458" cy="659567"/>
          </a:xfrm>
          <a:prstGeom prst="roundRec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طرح 4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F570590-102F-F21B-622E-755D6ADC104E}"/>
              </a:ext>
            </a:extLst>
          </p:cNvPr>
          <p:cNvCxnSpPr>
            <a:stCxn id="6" idx="0"/>
            <a:endCxn id="8" idx="1"/>
          </p:cNvCxnSpPr>
          <p:nvPr/>
        </p:nvCxnSpPr>
        <p:spPr>
          <a:xfrm rot="5400000" flipH="1" flipV="1">
            <a:off x="6893114" y="1762730"/>
            <a:ext cx="869156" cy="246338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5105DAF-1681-9110-4511-3FE24F292768}"/>
              </a:ext>
            </a:extLst>
          </p:cNvPr>
          <p:cNvCxnSpPr>
            <a:stCxn id="6" idx="0"/>
            <a:endCxn id="11" idx="3"/>
          </p:cNvCxnSpPr>
          <p:nvPr/>
        </p:nvCxnSpPr>
        <p:spPr>
          <a:xfrm rot="16200000" flipV="1">
            <a:off x="4429730" y="1762729"/>
            <a:ext cx="869156" cy="246338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3C584B-0663-B912-9E82-22D1E50E9C47}"/>
              </a:ext>
            </a:extLst>
          </p:cNvPr>
          <p:cNvCxnSpPr>
            <a:stCxn id="6" idx="2"/>
            <a:endCxn id="13" idx="3"/>
          </p:cNvCxnSpPr>
          <p:nvPr/>
        </p:nvCxnSpPr>
        <p:spPr>
          <a:xfrm rot="5400000">
            <a:off x="4429457" y="3291726"/>
            <a:ext cx="869703" cy="246338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4E9D9AE-BC96-EF7F-DB34-B27118874E30}"/>
              </a:ext>
            </a:extLst>
          </p:cNvPr>
          <p:cNvCxnSpPr>
            <a:stCxn id="6" idx="2"/>
            <a:endCxn id="10" idx="1"/>
          </p:cNvCxnSpPr>
          <p:nvPr/>
        </p:nvCxnSpPr>
        <p:spPr>
          <a:xfrm rot="16200000" flipH="1">
            <a:off x="6892841" y="3291725"/>
            <a:ext cx="869702" cy="246338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8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طرح کسب و کار و ظهور اینترنت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5FB7-84E6-18BF-4D3C-A288E04F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یاهو و گوگل: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 خدمات رایگان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آمازون: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کتاب‌ها را به شکلی می‌فروخت که در موارد زیادی، مجموع هزینه‌ی کتاب و حمل نقل، یا همان قیمت پشت جلد می‌شد و یا حتی کمتر از پشت جلد تمام می‌شد.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EEDF25-1B40-BFEA-0380-3A389F8FD76F}"/>
              </a:ext>
            </a:extLst>
          </p:cNvPr>
          <p:cNvSpPr/>
          <p:nvPr/>
        </p:nvSpPr>
        <p:spPr>
          <a:xfrm>
            <a:off x="2078011" y="4628214"/>
            <a:ext cx="8035978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مدل کسب و کار این‌ها چیست؟ اینها دارند چه کار می‌کنند؟ چطور پول درمی‌‌آورند؟ </a:t>
            </a:r>
          </a:p>
        </p:txBody>
      </p:sp>
    </p:spTree>
    <p:extLst>
      <p:ext uri="{BB962C8B-B14F-4D97-AF65-F5344CB8AC3E}">
        <p14:creationId xmlns:p14="http://schemas.microsoft.com/office/powerpoint/2010/main" val="1976524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5E1418-C29D-526A-48D0-0970A1D63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919" y="2832100"/>
            <a:ext cx="1763842" cy="1193800"/>
          </a:xfrm>
        </p:spPr>
        <p:txBody>
          <a:bodyPr/>
          <a:lstStyle/>
          <a:p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Anjoman Max Black" pitchFamily="2" charset="-78"/>
                <a:cs typeface="Anjoman Max Black" pitchFamily="2" charset="-78"/>
              </a:rPr>
              <a:t>مدل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07A7D5F-0C6F-60ED-D792-7FD020A8B6BB}"/>
              </a:ext>
            </a:extLst>
          </p:cNvPr>
          <p:cNvSpPr txBox="1">
            <a:spLocks/>
          </p:cNvSpPr>
          <p:nvPr/>
        </p:nvSpPr>
        <p:spPr>
          <a:xfrm>
            <a:off x="4698347" y="2832100"/>
            <a:ext cx="3627622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njoman Max" pitchFamily="2" charset="-78"/>
                <a:ea typeface="+mj-ea"/>
                <a:cs typeface="Anjoman Max" pitchFamily="2" charset="-78"/>
              </a:defRPr>
            </a:lvl1pPr>
          </a:lstStyle>
          <a:p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Anjoman Max Black" pitchFamily="2" charset="-78"/>
                <a:cs typeface="Anjoman Max Black" pitchFamily="2" charset="-78"/>
              </a:rPr>
              <a:t>کسب و کار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4CB215-07D1-2F5E-3466-7617AFC134B2}"/>
              </a:ext>
            </a:extLst>
          </p:cNvPr>
          <p:cNvSpPr txBox="1">
            <a:spLocks/>
          </p:cNvSpPr>
          <p:nvPr/>
        </p:nvSpPr>
        <p:spPr>
          <a:xfrm>
            <a:off x="1840223" y="2832100"/>
            <a:ext cx="2783174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njoman Max" pitchFamily="2" charset="-78"/>
                <a:ea typeface="+mj-ea"/>
                <a:cs typeface="Anjoman Max" pitchFamily="2" charset="-78"/>
              </a:defRPr>
            </a:lvl1pPr>
          </a:lstStyle>
          <a:p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Anjoman Max Black" pitchFamily="2" charset="-78"/>
                <a:cs typeface="Anjoman Max Black" pitchFamily="2" charset="-78"/>
              </a:rPr>
              <a:t>اشتراکی</a:t>
            </a:r>
          </a:p>
        </p:txBody>
      </p:sp>
    </p:spTree>
    <p:extLst>
      <p:ext uri="{BB962C8B-B14F-4D97-AF65-F5344CB8AC3E}">
        <p14:creationId xmlns:p14="http://schemas.microsoft.com/office/powerpoint/2010/main" val="205085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  <p:bldP spid="14" grpId="2"/>
      <p:bldP spid="14" grpId="3"/>
      <p:bldP spid="15" grpId="0"/>
      <p:bldP spid="15" grpId="1"/>
      <p:bldP spid="15" grpId="2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EECA2C-6601-FA08-7001-0BCBCC0092E0}"/>
              </a:ext>
            </a:extLst>
          </p:cNvPr>
          <p:cNvSpPr/>
          <p:nvPr/>
        </p:nvSpPr>
        <p:spPr>
          <a:xfrm>
            <a:off x="2136000" y="3069000"/>
            <a:ext cx="7920000" cy="720000"/>
          </a:xfrm>
          <a:prstGeom prst="roundRect">
            <a:avLst/>
          </a:prstGeom>
          <a:solidFill>
            <a:srgbClr val="D49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بحث مدل کسب و کار با ظهور اینترنت و فضای وب مطرح شد.</a:t>
            </a:r>
          </a:p>
        </p:txBody>
      </p:sp>
    </p:spTree>
    <p:extLst>
      <p:ext uri="{BB962C8B-B14F-4D97-AF65-F5344CB8AC3E}">
        <p14:creationId xmlns:p14="http://schemas.microsoft.com/office/powerpoint/2010/main" val="85096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مدل یک کسب و کار نقشه‌ی بسیار </a:t>
            </a:r>
            <a:r>
              <a:rPr lang="fa-IR" dirty="0">
                <a:solidFill>
                  <a:schemeClr val="bg1"/>
                </a:solidFill>
              </a:rPr>
              <a:t>ساده‌شده‌ی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آن کسب و کار است؛ و مثل هر نقشه‌ی دیگری </a:t>
            </a:r>
            <a:r>
              <a:rPr lang="fa-IR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اجزا</a:t>
            </a:r>
            <a:r>
              <a:rPr lang="fa-IR" dirty="0">
                <a:solidFill>
                  <a:schemeClr val="bg1"/>
                </a:solidFill>
              </a:rPr>
              <a:t>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کسب و کار و </a:t>
            </a:r>
            <a:r>
              <a:rPr lang="fa-IR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ارتباط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آن‌ها با یکدیگر را نشان می‌دهد. </a:t>
            </a:r>
          </a:p>
        </p:txBody>
      </p:sp>
      <p:pic>
        <p:nvPicPr>
          <p:cNvPr id="5" name="Graphic 4" descr="Map with pin with solid fill">
            <a:extLst>
              <a:ext uri="{FF2B5EF4-FFF2-40B4-BE49-F238E27FC236}">
                <a16:creationId xmlns:a16="http://schemas.microsoft.com/office/drawing/2014/main" id="{A54F3DE5-814B-13E3-318D-3DB03CDE7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4832" y="3429000"/>
            <a:ext cx="2340000" cy="2340000"/>
          </a:xfrm>
          <a:prstGeom prst="rect">
            <a:avLst/>
          </a:prstGeom>
        </p:spPr>
      </p:pic>
      <p:pic>
        <p:nvPicPr>
          <p:cNvPr id="7" name="Graphic 6" descr="Europe with solid fill">
            <a:extLst>
              <a:ext uri="{FF2B5EF4-FFF2-40B4-BE49-F238E27FC236}">
                <a16:creationId xmlns:a16="http://schemas.microsoft.com/office/drawing/2014/main" id="{68E6DFF4-9974-A091-38E6-B2D1E47B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7168" y="3429000"/>
            <a:ext cx="234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اجزای مدل 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654F46-8C88-0CBE-D2F6-E90C9B5C6489}"/>
              </a:ext>
            </a:extLst>
          </p:cNvPr>
          <p:cNvSpPr/>
          <p:nvPr/>
        </p:nvSpPr>
        <p:spPr>
          <a:xfrm>
            <a:off x="2514900" y="2287439"/>
            <a:ext cx="8280000" cy="72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Anjoman Max SemiBold" pitchFamily="2" charset="-78"/>
                <a:cs typeface="Anjoman Max SemiBold" pitchFamily="2" charset="-78"/>
              </a:rPr>
              <a:t>این کسب و کار چه ارزشی ایجاد می‌کند؟ چگونه آن را ایجاد می‌کند؟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C82B6-53CB-ED44-7181-2E73910FFB9D}"/>
              </a:ext>
            </a:extLst>
          </p:cNvPr>
          <p:cNvSpPr/>
          <p:nvPr/>
        </p:nvSpPr>
        <p:spPr>
          <a:xfrm>
            <a:off x="2025029" y="3424308"/>
            <a:ext cx="8280000" cy="720000"/>
          </a:xfrm>
          <a:prstGeom prst="roundRect">
            <a:avLst/>
          </a:prstGeom>
          <a:solidFill>
            <a:srgbClr val="D49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000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چگونه آن را به پول تبدیل می‌کند؟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791388-025A-7608-5C1D-79BF648AB7CC}"/>
              </a:ext>
            </a:extLst>
          </p:cNvPr>
          <p:cNvSpPr/>
          <p:nvPr/>
        </p:nvSpPr>
        <p:spPr>
          <a:xfrm>
            <a:off x="1397100" y="4561177"/>
            <a:ext cx="8280000" cy="720000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000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چه کار می‌کند که پایدار بماند و همیشه بتواند بقا داشته باشد؟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39D7776-353D-2577-7EF1-1997E2CD5769}"/>
              </a:ext>
            </a:extLst>
          </p:cNvPr>
          <p:cNvCxnSpPr>
            <a:stCxn id="8" idx="3"/>
            <a:endCxn id="9" idx="3"/>
          </p:cNvCxnSpPr>
          <p:nvPr/>
        </p:nvCxnSpPr>
        <p:spPr>
          <a:xfrm flipH="1">
            <a:off x="10305029" y="2647439"/>
            <a:ext cx="489871" cy="1136869"/>
          </a:xfrm>
          <a:prstGeom prst="bentConnector3">
            <a:avLst>
              <a:gd name="adj1" fmla="val -46665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8E451A4-CD9D-020C-3F3C-8093D88B742A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H="1">
            <a:off x="9677100" y="3784308"/>
            <a:ext cx="627929" cy="1136869"/>
          </a:xfrm>
          <a:prstGeom prst="bentConnector3">
            <a:avLst>
              <a:gd name="adj1" fmla="val -36405"/>
            </a:avLst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66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مدل‌های کسب و کار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D4C95F-527E-86E8-BA9C-0D8D7A864A13}"/>
              </a:ext>
            </a:extLst>
          </p:cNvPr>
          <p:cNvSpPr/>
          <p:nvPr/>
        </p:nvSpPr>
        <p:spPr>
          <a:xfrm>
            <a:off x="5106000" y="3020163"/>
            <a:ext cx="1980000" cy="1080000"/>
          </a:xfrm>
          <a:prstGeom prst="ellipse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000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مدل‌های کسب و کار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B20A00-6473-AD7B-CCC5-6E2BEDC7DBA0}"/>
              </a:ext>
            </a:extLst>
          </p:cNvPr>
          <p:cNvSpPr/>
          <p:nvPr/>
        </p:nvSpPr>
        <p:spPr>
          <a:xfrm>
            <a:off x="8333279" y="1916065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حذف زوائد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E443F1-99D4-A4FB-C291-A0E966C7603F}"/>
              </a:ext>
            </a:extLst>
          </p:cNvPr>
          <p:cNvSpPr/>
          <p:nvPr/>
        </p:nvSpPr>
        <p:spPr>
          <a:xfrm>
            <a:off x="8333278" y="4544693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بر اساس مصرف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0FE8B4-977C-37EA-DD0A-9D820856E36C}"/>
              </a:ext>
            </a:extLst>
          </p:cNvPr>
          <p:cNvSpPr/>
          <p:nvPr/>
        </p:nvSpPr>
        <p:spPr>
          <a:xfrm>
            <a:off x="8333277" y="3230379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نرخ ثابت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EB8D9A-C650-FADE-67D0-ACC8616EE6EF}"/>
              </a:ext>
            </a:extLst>
          </p:cNvPr>
          <p:cNvSpPr/>
          <p:nvPr/>
        </p:nvSpPr>
        <p:spPr>
          <a:xfrm>
            <a:off x="1880020" y="3232651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فریمیوم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D67C39-DD8C-BBC5-58B5-511F14CD15B3}"/>
              </a:ext>
            </a:extLst>
          </p:cNvPr>
          <p:cNvSpPr/>
          <p:nvPr/>
        </p:nvSpPr>
        <p:spPr>
          <a:xfrm>
            <a:off x="1880020" y="1916065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فرانچایز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1D64C4F-2921-C036-0622-622FAD23DD1A}"/>
              </a:ext>
            </a:extLst>
          </p:cNvPr>
          <p:cNvSpPr/>
          <p:nvPr/>
        </p:nvSpPr>
        <p:spPr>
          <a:xfrm>
            <a:off x="1880021" y="4549238"/>
            <a:ext cx="1978701" cy="659567"/>
          </a:xfrm>
          <a:prstGeom prst="roundRect">
            <a:avLst/>
          </a:prstGeom>
          <a:solidFill>
            <a:srgbClr val="BE3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bg1"/>
                </a:solidFill>
                <a:latin typeface="Anjoman Max SemiBold" pitchFamily="2" charset="-78"/>
                <a:cs typeface="Anjoman Max SemiBold" pitchFamily="2" charset="-78"/>
              </a:rPr>
              <a:t>اشتراکی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9B7F6CE-774A-24D6-8422-49543C01C4FA}"/>
              </a:ext>
            </a:extLst>
          </p:cNvPr>
          <p:cNvCxnSpPr>
            <a:stCxn id="8" idx="6"/>
            <a:endCxn id="9" idx="1"/>
          </p:cNvCxnSpPr>
          <p:nvPr/>
        </p:nvCxnSpPr>
        <p:spPr>
          <a:xfrm flipV="1">
            <a:off x="7086000" y="2245849"/>
            <a:ext cx="1247279" cy="1314314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FA43EB4A-3A6D-E9A2-0E11-DCF83E6F6B72}"/>
              </a:ext>
            </a:extLst>
          </p:cNvPr>
          <p:cNvCxnSpPr>
            <a:stCxn id="8" idx="6"/>
            <a:endCxn id="11" idx="1"/>
          </p:cNvCxnSpPr>
          <p:nvPr/>
        </p:nvCxnSpPr>
        <p:spPr>
          <a:xfrm>
            <a:off x="7086000" y="3560163"/>
            <a:ext cx="1247277" cy="12700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F73FA1A-661E-4E6D-BB14-EDDF39AAECFF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7086000" y="3560163"/>
            <a:ext cx="1247278" cy="1314314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C7AA92C-4576-D246-9D24-4FDF0952A160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10800000">
            <a:off x="3858722" y="2245849"/>
            <a:ext cx="1247279" cy="1314314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97964A6A-DA82-683D-9A4D-2AF10CCB6A11}"/>
              </a:ext>
            </a:extLst>
          </p:cNvPr>
          <p:cNvCxnSpPr>
            <a:stCxn id="8" idx="2"/>
            <a:endCxn id="12" idx="3"/>
          </p:cNvCxnSpPr>
          <p:nvPr/>
        </p:nvCxnSpPr>
        <p:spPr>
          <a:xfrm rot="10800000" flipV="1">
            <a:off x="3858722" y="3560163"/>
            <a:ext cx="1247279" cy="2272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1C0D3917-D673-120D-9286-F97D9AEF85C5}"/>
              </a:ext>
            </a:extLst>
          </p:cNvPr>
          <p:cNvCxnSpPr>
            <a:stCxn id="8" idx="2"/>
            <a:endCxn id="14" idx="3"/>
          </p:cNvCxnSpPr>
          <p:nvPr/>
        </p:nvCxnSpPr>
        <p:spPr>
          <a:xfrm rot="10800000" flipV="1">
            <a:off x="3858722" y="3560162"/>
            <a:ext cx="1247278" cy="1318859"/>
          </a:xfrm>
          <a:prstGeom prst="curvedConnector3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32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اشتراک (آبونمان)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به طور کلی، آبونمان یا حق اشتراک، مبلغی است که مشتری برای دریافت خدمات یا محصولی در بازه‌های زمانی منظم، </a:t>
            </a:r>
            <a:r>
              <a:rPr lang="fa-IR" b="1" dirty="0">
                <a:solidFill>
                  <a:schemeClr val="bg1">
                    <a:lumMod val="85000"/>
                  </a:schemeClr>
                </a:solidFill>
              </a:rPr>
              <a:t>به‌طور مستمر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به فروشنده می‌پردازد و پرداخت آن شرط ارائه‌ی خدمت و قرارداد است. </a:t>
            </a:r>
          </a:p>
        </p:txBody>
      </p:sp>
      <p:pic>
        <p:nvPicPr>
          <p:cNvPr id="10" name="Graphic 9" descr="Daily calendar with solid fill">
            <a:extLst>
              <a:ext uri="{FF2B5EF4-FFF2-40B4-BE49-F238E27FC236}">
                <a16:creationId xmlns:a16="http://schemas.microsoft.com/office/drawing/2014/main" id="{9DE55D0B-CED0-13D5-E755-32380733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000" y="35639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1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 کسب و کار اشتراکی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به این صورت است که شما به صورت ماهانه، فصلی یا سالانه هزینه‌‌ای را به عنوان حق اشتراک پرداخت می‌کنید و در ازاء پرداخت این مبلغ، از محصولات یا خدمات یک کسب و کار استفاده می‌کنید.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9D5C7F-5E2E-EFD7-0C30-9BFBF1CD304C}"/>
              </a:ext>
            </a:extLst>
          </p:cNvPr>
          <p:cNvGrpSpPr/>
          <p:nvPr/>
        </p:nvGrpSpPr>
        <p:grpSpPr>
          <a:xfrm>
            <a:off x="1488399" y="4414598"/>
            <a:ext cx="9215202" cy="659569"/>
            <a:chOff x="1421567" y="4279686"/>
            <a:chExt cx="9215202" cy="65956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1511244-DC1D-7D8A-A8E4-FE0D9AB2524B}"/>
                </a:ext>
              </a:extLst>
            </p:cNvPr>
            <p:cNvSpPr/>
            <p:nvPr/>
          </p:nvSpPr>
          <p:spPr>
            <a:xfrm>
              <a:off x="1421567" y="4279687"/>
              <a:ext cx="1978701" cy="659567"/>
            </a:xfrm>
            <a:prstGeom prst="roundRect">
              <a:avLst/>
            </a:prstGeom>
            <a:noFill/>
            <a:ln>
              <a:solidFill>
                <a:srgbClr val="EBA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rgbClr val="EBA02F"/>
                  </a:solidFill>
                  <a:latin typeface="Anjoman Max SemiBold" pitchFamily="2" charset="-78"/>
                  <a:cs typeface="Anjoman Max SemiBold" pitchFamily="2" charset="-78"/>
                </a:rPr>
                <a:t>ماهانه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AC8209-1C50-2377-2860-37FDBA0A5779}"/>
                </a:ext>
              </a:extLst>
            </p:cNvPr>
            <p:cNvSpPr/>
            <p:nvPr/>
          </p:nvSpPr>
          <p:spPr>
            <a:xfrm>
              <a:off x="3833734" y="4279688"/>
              <a:ext cx="1978701" cy="659567"/>
            </a:xfrm>
            <a:prstGeom prst="roundRect">
              <a:avLst/>
            </a:prstGeom>
            <a:noFill/>
            <a:ln>
              <a:solidFill>
                <a:srgbClr val="EBA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rgbClr val="EBA02F"/>
                  </a:solidFill>
                  <a:latin typeface="Anjoman Max SemiBold" pitchFamily="2" charset="-78"/>
                  <a:cs typeface="Anjoman Max SemiBold" pitchFamily="2" charset="-78"/>
                </a:rPr>
                <a:t>سه‌ماهه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A40D99-DFB2-0E32-85F2-83F6B7E49443}"/>
                </a:ext>
              </a:extLst>
            </p:cNvPr>
            <p:cNvSpPr/>
            <p:nvPr/>
          </p:nvSpPr>
          <p:spPr>
            <a:xfrm>
              <a:off x="6245901" y="4279686"/>
              <a:ext cx="1978701" cy="659567"/>
            </a:xfrm>
            <a:prstGeom prst="roundRect">
              <a:avLst/>
            </a:prstGeom>
            <a:noFill/>
            <a:ln>
              <a:solidFill>
                <a:srgbClr val="EBA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rgbClr val="EBA02F"/>
                  </a:solidFill>
                  <a:latin typeface="Anjoman Max SemiBold" pitchFamily="2" charset="-78"/>
                  <a:cs typeface="Anjoman Max SemiBold" pitchFamily="2" charset="-78"/>
                </a:rPr>
                <a:t>شش‌ماهه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7F1E668-4DD0-8631-27AF-5914E55E3FDE}"/>
                </a:ext>
              </a:extLst>
            </p:cNvPr>
            <p:cNvSpPr/>
            <p:nvPr/>
          </p:nvSpPr>
          <p:spPr>
            <a:xfrm>
              <a:off x="8658068" y="4279686"/>
              <a:ext cx="1978701" cy="659567"/>
            </a:xfrm>
            <a:prstGeom prst="roundRect">
              <a:avLst/>
            </a:prstGeom>
            <a:noFill/>
            <a:ln>
              <a:solidFill>
                <a:srgbClr val="EBA0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fa-IR" dirty="0">
                  <a:solidFill>
                    <a:srgbClr val="EBA02F"/>
                  </a:solidFill>
                  <a:latin typeface="Anjoman Max SemiBold" pitchFamily="2" charset="-78"/>
                  <a:cs typeface="Anjoman Max SemiBold" pitchFamily="2" charset="-78"/>
                </a:rPr>
                <a:t>سالانه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070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تاریخچه مدل کسب و کار اشتراکی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در قرن شانزدهم، ناشرانی بودند که نقشه‌ی جهان را تهیه و منتشر می‌کردند. اما مسئله در این بود که نقشه‌ی جهان – بر خلاف امروز – چندان به ثبات نرسیده بود. هر از چند گاهی، سرزمین جدیدی کشف می‌شد، ناحیه‌ای به استعمار در می‌آمد یا سرزمینی توسط کشوری دیگر فتح می‌شد.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FACF1-0136-3BFA-3CA5-D534FAB3C1A5}"/>
              </a:ext>
            </a:extLst>
          </p:cNvPr>
          <p:cNvSpPr txBox="1">
            <a:spLocks/>
          </p:cNvSpPr>
          <p:nvPr/>
        </p:nvSpPr>
        <p:spPr>
          <a:xfrm>
            <a:off x="838200" y="3425252"/>
            <a:ext cx="10515600" cy="2507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این ناشران، به سراغ اعضای طبقه‌ی آکادمیک و اشراف می‌رفتند و آن‌ها را ترغیب می‌کردند تا برای دریافت نقشه‌های به‌روز‌شده حق عضویت پرداخت کنند.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این مشتریان، با پرداخت منظم حق عضویت، مطمئن می‌شدند که به صورت منظم، می‌توانند آخرین نسخه‌ی نقشه‌های جهان را دریافت کنند. ناشران هم به این شیوه، هزینه‌ی طراحی و ترسیم نقشه‌ها را پیشاپیش به دست می‌آوردند.</a:t>
            </a:r>
          </a:p>
        </p:txBody>
      </p:sp>
    </p:spTree>
    <p:extLst>
      <p:ext uri="{BB962C8B-B14F-4D97-AF65-F5344CB8AC3E}">
        <p14:creationId xmlns:p14="http://schemas.microsoft.com/office/powerpoint/2010/main" val="128878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نمونه کسب و کار اشتراکی: نرم‌افزار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78B899-3F57-4A2C-D659-9AF45CF43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0" y="1690688"/>
            <a:ext cx="6107099" cy="465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نمونه کسب و کار اشتراکی: فیلم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FDBC7-4131-34EF-EEDE-17C0664E8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5"/>
          <a:stretch/>
        </p:blipFill>
        <p:spPr>
          <a:xfrm>
            <a:off x="838200" y="3079540"/>
            <a:ext cx="4032000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024D1-4FFC-5E19-7BDA-7B491AB4C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00" y="3169540"/>
            <a:ext cx="40194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6DC05-1FC9-0D84-4A5B-C1D300164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چگونگی مدل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raphic 8" descr="Earth Globe - Asia with solid fill">
            <a:extLst>
              <a:ext uri="{FF2B5EF4-FFF2-40B4-BE49-F238E27FC236}">
                <a16:creationId xmlns:a16="http://schemas.microsoft.com/office/drawing/2014/main" id="{15D392E6-8300-3011-A0EE-964353AA9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6000" y="2079000"/>
            <a:ext cx="3600000" cy="3600000"/>
          </a:xfrm>
          <a:prstGeom prst="rect">
            <a:avLst/>
          </a:prstGeom>
        </p:spPr>
      </p:pic>
      <p:pic>
        <p:nvPicPr>
          <p:cNvPr id="12" name="Graphic 11" descr="Man with solid fill">
            <a:extLst>
              <a:ext uri="{FF2B5EF4-FFF2-40B4-BE49-F238E27FC236}">
                <a16:creationId xmlns:a16="http://schemas.microsoft.com/office/drawing/2014/main" id="{0D101493-0859-2169-81E9-310AE679B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5200" y="3159000"/>
            <a:ext cx="1440000" cy="1440000"/>
          </a:xfrm>
          <a:prstGeom prst="rect">
            <a:avLst/>
          </a:prstGeom>
        </p:spPr>
      </p:pic>
      <p:pic>
        <p:nvPicPr>
          <p:cNvPr id="15" name="Graphic 14" descr="Man with cane with solid fill">
            <a:extLst>
              <a:ext uri="{FF2B5EF4-FFF2-40B4-BE49-F238E27FC236}">
                <a16:creationId xmlns:a16="http://schemas.microsoft.com/office/drawing/2014/main" id="{F4CDF559-0012-220A-41C1-70006F983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6000" y="315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0.31667 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29531 -0.0025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6DC05-1FC9-0D84-4A5B-C1D300164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39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نمونه کسب و کار اشتراکی: فایل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C5224-5F2D-7937-F9A5-036D21395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417" r="90000">
                        <a14:foregroundMark x1="10750" y1="40222" x2="9417" y2="43667"/>
                        <a14:foregroundMark x1="13667" y1="36111" x2="9917" y2="46333"/>
                        <a14:foregroundMark x1="9917" y1="46333" x2="9917" y2="46778"/>
                        <a14:foregroundMark x1="44333" y1="51111" x2="44333" y2="51111"/>
                        <a14:foregroundMark x1="49750" y1="49444" x2="49750" y2="49444"/>
                        <a14:foregroundMark x1="53500" y1="50222" x2="53500" y2="50222"/>
                        <a14:foregroundMark x1="62333" y1="49222" x2="62333" y2="49222"/>
                        <a14:foregroundMark x1="68250" y1="48778" x2="68250" y2="48778"/>
                        <a14:foregroundMark x1="68083" y1="44333" x2="68083" y2="44333"/>
                        <a14:foregroundMark x1="71333" y1="52667" x2="71333" y2="52667"/>
                        <a14:foregroundMark x1="78083" y1="50667" x2="78083" y2="50667"/>
                        <a14:foregroundMark x1="87917" y1="48778" x2="87917" y2="48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33" b="26636"/>
          <a:stretch/>
        </p:blipFill>
        <p:spPr>
          <a:xfrm>
            <a:off x="2833141" y="2700260"/>
            <a:ext cx="6525718" cy="23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6DC05-1FC9-0D84-4A5B-C1D300164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6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نمونه کسب و کار اشتراکی: متن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A1867-EC76-EF7D-F177-70226AA6B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69" y="2653649"/>
            <a:ext cx="5002261" cy="15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4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96DC05-1FC9-0D84-4A5B-C1D300164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8" cy="68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5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افزونه‌های مرتبط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1CDE-1BC6-9B3F-8C12-04800A5D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با توجه به اینکه وردپرس محبوب‌ترین سیستم مدیریت محتوا (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CMS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) است. در این بخش افزونه‌های مربوط به اشتراک ویژه در این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CMS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معرفی شده است. </a:t>
            </a:r>
          </a:p>
        </p:txBody>
      </p:sp>
    </p:spTree>
    <p:extLst>
      <p:ext uri="{BB962C8B-B14F-4D97-AF65-F5344CB8AC3E}">
        <p14:creationId xmlns:p14="http://schemas.microsoft.com/office/powerpoint/2010/main" val="1256381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8925D2-A8BA-FB78-9D9B-0579978F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3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8CE91-1C05-C488-BDE8-FE118EB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93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32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8CE91-1C05-C488-BDE8-FE118EB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6047"/>
            <a:ext cx="12192000" cy="193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46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8CE91-1C05-C488-BDE8-FE118EB7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87005"/>
            <a:ext cx="12192000" cy="193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62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چگونگی مدل: ساده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Graphic 7" descr="Large paint brush with solid fill">
            <a:extLst>
              <a:ext uri="{FF2B5EF4-FFF2-40B4-BE49-F238E27FC236}">
                <a16:creationId xmlns:a16="http://schemas.microsoft.com/office/drawing/2014/main" id="{1937B70E-E2A2-4E41-33A5-F490A6D1A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7100" y="3429000"/>
            <a:ext cx="1440000" cy="1440000"/>
          </a:xfrm>
          <a:prstGeom prst="rect">
            <a:avLst/>
          </a:prstGeom>
        </p:spPr>
      </p:pic>
      <p:pic>
        <p:nvPicPr>
          <p:cNvPr id="11" name="Graphic 10" descr="Paperclip with solid fill">
            <a:extLst>
              <a:ext uri="{FF2B5EF4-FFF2-40B4-BE49-F238E27FC236}">
                <a16:creationId xmlns:a16="http://schemas.microsoft.com/office/drawing/2014/main" id="{B08BFD65-F8A5-164B-BA4E-A257AE13B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000" y="3429000"/>
            <a:ext cx="1440000" cy="1440000"/>
          </a:xfrm>
          <a:prstGeom prst="rect">
            <a:avLst/>
          </a:prstGeom>
        </p:spPr>
      </p:pic>
      <p:pic>
        <p:nvPicPr>
          <p:cNvPr id="14" name="Graphic 13" descr="Pencil with solid fill">
            <a:extLst>
              <a:ext uri="{FF2B5EF4-FFF2-40B4-BE49-F238E27FC236}">
                <a16:creationId xmlns:a16="http://schemas.microsoft.com/office/drawing/2014/main" id="{5CE46DC5-EEA1-BE06-ACE5-ECB386D4B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3429000"/>
            <a:ext cx="1440000" cy="1440000"/>
          </a:xfrm>
          <a:prstGeom prst="rect">
            <a:avLst/>
          </a:prstGeom>
        </p:spPr>
      </p:pic>
      <p:pic>
        <p:nvPicPr>
          <p:cNvPr id="17" name="Graphic 16" descr="Thermometer with solid fill">
            <a:extLst>
              <a:ext uri="{FF2B5EF4-FFF2-40B4-BE49-F238E27FC236}">
                <a16:creationId xmlns:a16="http://schemas.microsoft.com/office/drawing/2014/main" id="{6EBFA983-7CA8-E1F0-E19F-284BD6C26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3800" y="3429000"/>
            <a:ext cx="1440000" cy="1440000"/>
          </a:xfrm>
          <a:prstGeom prst="rect">
            <a:avLst/>
          </a:prstGeom>
        </p:spPr>
      </p:pic>
      <p:pic>
        <p:nvPicPr>
          <p:cNvPr id="19" name="Graphic 18" descr="Tools with solid fill">
            <a:extLst>
              <a:ext uri="{FF2B5EF4-FFF2-40B4-BE49-F238E27FC236}">
                <a16:creationId xmlns:a16="http://schemas.microsoft.com/office/drawing/2014/main" id="{58906EE8-9485-0757-3029-6E00BD86D6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44900" y="342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4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051AA-6BB6-17FD-69FC-702D7F01D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0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00FB3F-88CB-7FBA-B79B-3750480B9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38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909B5-4C3F-03E1-BFB8-AA917BD4E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چالش‌ها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1CDE-1BC6-9B3F-8C12-04800A5D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یکی از چالش‌هایی که در کسب و کارهای اشتراکی وجود دارد، مصرف منصفانه است.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47988A-EBD9-1B32-F6AF-4B747EB84358}"/>
              </a:ext>
            </a:extLst>
          </p:cNvPr>
          <p:cNvSpPr txBox="1">
            <a:spLocks/>
          </p:cNvSpPr>
          <p:nvPr/>
        </p:nvSpPr>
        <p:spPr>
          <a:xfrm>
            <a:off x="838200" y="4133563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مثلا فرض کنید قصد راه‌اندازی یک وبسایت و فروش دوره‌های آموزشی را دارید؟ </a:t>
            </a:r>
          </a:p>
        </p:txBody>
      </p:sp>
    </p:spTree>
    <p:extLst>
      <p:ext uri="{BB962C8B-B14F-4D97-AF65-F5344CB8AC3E}">
        <p14:creationId xmlns:p14="http://schemas.microsoft.com/office/powerpoint/2010/main" val="1318480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راه‌حل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1CDE-1BC6-9B3F-8C12-04800A5D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988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استفاده از سیستم مدیریت حقوق دیجیتالی (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igital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ights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</a:rPr>
              <a:t>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anagement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47988A-EBD9-1B32-F6AF-4B747EB84358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در مثال فروش دوره آنلاین خدماتی تحت عنوان «</a:t>
            </a:r>
            <a:r>
              <a:rPr lang="fa-IR" sz="2400" b="1" dirty="0">
                <a:solidFill>
                  <a:schemeClr val="bg1"/>
                </a:solidFill>
              </a:rPr>
              <a:t>سرویس میزبانی ویدیو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» وجود دارد. </a:t>
            </a:r>
          </a:p>
        </p:txBody>
      </p:sp>
    </p:spTree>
    <p:extLst>
      <p:ext uri="{BB962C8B-B14F-4D97-AF65-F5344CB8AC3E}">
        <p14:creationId xmlns:p14="http://schemas.microsoft.com/office/powerpoint/2010/main" val="343689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4B8F02-A769-9703-6EC0-18555DA19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20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3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4B8F02-A769-9703-6EC0-18555DA19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44651"/>
            <a:ext cx="12191999" cy="20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0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4B8F02-A769-9703-6EC0-18555DA19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11198"/>
            <a:ext cx="12191999" cy="202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718D8-0B26-F5C2-C7B8-BDD470271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32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2718D8-0B26-F5C2-C7B8-BDD470271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92117"/>
            <a:ext cx="12192000" cy="132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1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چگونگی مدل: پیچیده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Graphic 3" descr="Airplane with solid fill">
            <a:extLst>
              <a:ext uri="{FF2B5EF4-FFF2-40B4-BE49-F238E27FC236}">
                <a16:creationId xmlns:a16="http://schemas.microsoft.com/office/drawing/2014/main" id="{E3B6F1E7-7FF9-8A4E-E064-5CB79AF49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429000"/>
            <a:ext cx="1440000" cy="1440000"/>
          </a:xfrm>
          <a:prstGeom prst="rect">
            <a:avLst/>
          </a:prstGeom>
        </p:spPr>
      </p:pic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67FCB535-5F7A-2909-4487-0AE4F42FA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7100" y="3429000"/>
            <a:ext cx="1440000" cy="14400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2B675CB5-8369-49B3-3C29-587A4F1ED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6000" y="3429000"/>
            <a:ext cx="1440000" cy="1440000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E0C2FE8E-46BB-A8C1-5C40-B1BB1251B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4900" y="3429000"/>
            <a:ext cx="1440000" cy="1440000"/>
          </a:xfrm>
          <a:prstGeom prst="rect">
            <a:avLst/>
          </a:prstGeom>
        </p:spPr>
      </p:pic>
      <p:pic>
        <p:nvPicPr>
          <p:cNvPr id="15" name="Graphic 14" descr="Smart Phone with solid fill">
            <a:extLst>
              <a:ext uri="{FF2B5EF4-FFF2-40B4-BE49-F238E27FC236}">
                <a16:creationId xmlns:a16="http://schemas.microsoft.com/office/drawing/2014/main" id="{D743D914-B79C-4546-54AF-DE17B32281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3800" y="3429000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0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FBA5BE-B221-E77B-9E84-E6F730DF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0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3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FBA5BE-B221-E77B-9E84-E6F730DF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96263"/>
            <a:ext cx="12192000" cy="270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FBA5BE-B221-E77B-9E84-E6F730DF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23293"/>
            <a:ext cx="12192000" cy="270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2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FBA5BE-B221-E77B-9E84-E6F730DF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840263"/>
            <a:ext cx="12192000" cy="270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9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FBA5BE-B221-E77B-9E84-E6F730DF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233340"/>
            <a:ext cx="12192000" cy="270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9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0EA39-D1D4-B508-9DE1-C8496C74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80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0EA39-D1D4-B508-9DE1-C8496C74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62532"/>
            <a:ext cx="12192000" cy="280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4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0EA39-D1D4-B508-9DE1-C8496C74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14414"/>
            <a:ext cx="12192000" cy="280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6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0EA39-D1D4-B508-9DE1-C8496C745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21719"/>
            <a:ext cx="12192000" cy="2807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7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FB3BE-0F5D-CDD5-BCA9-D6CE8F79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7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6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چگونگی مدل: اینترنت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106D56F-1C72-0DFA-8AE1-03325CD29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7209" y="1690688"/>
            <a:ext cx="7257582" cy="473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0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FB3BE-0F5D-CDD5-BCA9-D6CE8F79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06519"/>
            <a:ext cx="12192000" cy="237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FB3BE-0F5D-CDD5-BCA9-D6CE8F79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28923"/>
            <a:ext cx="12192000" cy="237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FB3BE-0F5D-CDD5-BCA9-D6CE8F79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98473"/>
            <a:ext cx="12192000" cy="237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منابع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21CDE-1BC6-9B3F-8C12-04800A5D1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98812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https://motamem.org</a:t>
            </a:r>
          </a:p>
          <a:p>
            <a:pPr marL="0" indent="0">
              <a:lnSpc>
                <a:spcPct val="150000"/>
              </a:lnSpc>
              <a:buNone/>
            </a:pPr>
            <a:endParaRPr lang="fa-IR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47988A-EBD9-1B32-F6AF-4B747EB84358}"/>
              </a:ext>
            </a:extLst>
          </p:cNvPr>
          <p:cNvSpPr txBox="1">
            <a:spLocks/>
          </p:cNvSpPr>
          <p:nvPr/>
        </p:nvSpPr>
        <p:spPr>
          <a:xfrm>
            <a:off x="838200" y="3039256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a-IR" sz="2400" dirty="0">
                <a:solidFill>
                  <a:schemeClr val="bg1">
                    <a:lumMod val="85000"/>
                  </a:schemeClr>
                </a:solidFill>
              </a:rPr>
              <a:t>کتاب کسب و کار اشتراکی – انتشارات آریانا قلم</a:t>
            </a:r>
          </a:p>
        </p:txBody>
      </p:sp>
    </p:spTree>
    <p:extLst>
      <p:ext uri="{BB962C8B-B14F-4D97-AF65-F5344CB8AC3E}">
        <p14:creationId xmlns:p14="http://schemas.microsoft.com/office/powerpoint/2010/main" val="205372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پایان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2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چگونگی مدل: اتفاق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2138-1790-331E-E365-4DD89F890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682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ما موجودی ابزارساز هستیم. ابزارهایی که گاه، خودمان هم از درک کامل آن‌ها ناتوانیم؛ در حدی که بخشی از وقت و توان‌مان، برای تلاش در جهت شناختن آنچه ساخته‌ایم صرف می‌شود. </a:t>
            </a:r>
          </a:p>
        </p:txBody>
      </p:sp>
      <p:pic>
        <p:nvPicPr>
          <p:cNvPr id="8" name="Graphic 7" descr="Brain in head with solid fill">
            <a:extLst>
              <a:ext uri="{FF2B5EF4-FFF2-40B4-BE49-F238E27FC236}">
                <a16:creationId xmlns:a16="http://schemas.microsoft.com/office/drawing/2014/main" id="{984163B5-C77B-67BA-60A6-6EF79BCEF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3882453"/>
            <a:ext cx="1800000" cy="180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F95B2B-0DEC-5D97-F62E-B0BD4F43E08F}"/>
              </a:ext>
            </a:extLst>
          </p:cNvPr>
          <p:cNvSpPr txBox="1">
            <a:spLocks/>
          </p:cNvSpPr>
          <p:nvPr/>
        </p:nvSpPr>
        <p:spPr>
          <a:xfrm>
            <a:off x="4695600" y="4782453"/>
            <a:ext cx="5372725" cy="869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پس تصمیم گرفتیم </a:t>
            </a:r>
            <a:r>
              <a:rPr lang="fa-IR" b="1" dirty="0">
                <a:solidFill>
                  <a:schemeClr val="bg1">
                    <a:lumMod val="85000"/>
                  </a:schemeClr>
                </a:solidFill>
              </a:rPr>
              <a:t>مدل‌سازی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کنیم. </a:t>
            </a:r>
          </a:p>
        </p:txBody>
      </p:sp>
    </p:spTree>
    <p:extLst>
      <p:ext uri="{BB962C8B-B14F-4D97-AF65-F5344CB8AC3E}">
        <p14:creationId xmlns:p14="http://schemas.microsoft.com/office/powerpoint/2010/main" val="3869234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هدف مدل‌سازی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32138-1790-331E-E365-4DD89F890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2763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هدف مدل‌سازی ترسیم </a:t>
            </a:r>
            <a:r>
              <a:rPr lang="fa-IR" b="1" dirty="0">
                <a:solidFill>
                  <a:schemeClr val="bg1">
                    <a:lumMod val="85000"/>
                  </a:schemeClr>
                </a:solidFill>
              </a:rPr>
              <a:t>شکلی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 ساده از جهان است. 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2A09520-8F55-873D-18A0-322256F45609}"/>
              </a:ext>
            </a:extLst>
          </p:cNvPr>
          <p:cNvSpPr/>
          <p:nvPr/>
        </p:nvSpPr>
        <p:spPr>
          <a:xfrm>
            <a:off x="8455700" y="2930602"/>
            <a:ext cx="2533337" cy="1439056"/>
          </a:xfrm>
          <a:prstGeom prst="cloudCallout">
            <a:avLst/>
          </a:prstGeom>
          <a:solidFill>
            <a:srgbClr val="EBA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dirty="0">
                <a:solidFill>
                  <a:schemeClr val="bg1"/>
                </a:solidFill>
                <a:latin typeface="Anjoman Max ExBold" pitchFamily="2" charset="-78"/>
                <a:cs typeface="Anjoman Max ExBold" pitchFamily="2" charset="-78"/>
              </a:rPr>
              <a:t>چه شکلی؟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F9CE36-E01E-CD38-E44A-EE5B88C6AFA3}"/>
              </a:ext>
            </a:extLst>
          </p:cNvPr>
          <p:cNvSpPr txBox="1">
            <a:spLocks/>
          </p:cNvSpPr>
          <p:nvPr/>
        </p:nvSpPr>
        <p:spPr>
          <a:xfrm>
            <a:off x="838199" y="4647001"/>
            <a:ext cx="8884170" cy="9893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</a:rPr>
              <a:t>شکلی که در حد 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</a:rPr>
              <a:t>فهم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</a:rPr>
              <a:t> و 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</a:rPr>
              <a:t>درک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</a:rPr>
              <a:t> ما باشد و بتوانیم به کمک آن، کیفیت 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</a:rPr>
              <a:t>تصمیم‌گیری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</a:rPr>
              <a:t> خود را بهتر کنیم و 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</a:rPr>
              <a:t>تحلیل‌های مناسب‌تری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</a:rPr>
              <a:t>انجام دهیم.</a:t>
            </a:r>
          </a:p>
        </p:txBody>
      </p:sp>
    </p:spTree>
    <p:extLst>
      <p:ext uri="{BB962C8B-B14F-4D97-AF65-F5344CB8AC3E}">
        <p14:creationId xmlns:p14="http://schemas.microsoft.com/office/powerpoint/2010/main" val="50008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6450B-E497-3418-760C-D9138506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Anjoman Max ExBold" pitchFamily="2" charset="-78"/>
                <a:cs typeface="Anjoman Max ExBold" pitchFamily="2" charset="-78"/>
              </a:rPr>
              <a:t>مدل</a:t>
            </a:r>
            <a:endParaRPr lang="fa-I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5945-72DA-3CD1-3853-2BD1EB8B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1264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fa-IR" dirty="0">
                <a:solidFill>
                  <a:schemeClr val="bg1">
                    <a:lumMod val="85000"/>
                  </a:schemeClr>
                </a:solidFill>
              </a:rPr>
              <a:t>مدل صرفاً توصیفی از وضعیت موجود (واقعیت) برای درک ساده‌تر آن است. </a:t>
            </a:r>
          </a:p>
        </p:txBody>
      </p:sp>
      <p:pic>
        <p:nvPicPr>
          <p:cNvPr id="11" name="Graphic 10" descr="Cow with solid fill">
            <a:extLst>
              <a:ext uri="{FF2B5EF4-FFF2-40B4-BE49-F238E27FC236}">
                <a16:creationId xmlns:a16="http://schemas.microsoft.com/office/drawing/2014/main" id="{79ACE1BA-0D13-06A8-AE5A-580C2BED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3161644"/>
            <a:ext cx="1080000" cy="1080000"/>
          </a:xfrm>
          <a:prstGeom prst="rect">
            <a:avLst/>
          </a:prstGeom>
        </p:spPr>
      </p:pic>
      <p:pic>
        <p:nvPicPr>
          <p:cNvPr id="13" name="Graphic 12" descr="Elephant with solid fill">
            <a:extLst>
              <a:ext uri="{FF2B5EF4-FFF2-40B4-BE49-F238E27FC236}">
                <a16:creationId xmlns:a16="http://schemas.microsoft.com/office/drawing/2014/main" id="{5CD17A6A-CF3F-08EF-2EC9-281BD7652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000" y="3161644"/>
            <a:ext cx="1080000" cy="1080000"/>
          </a:xfrm>
          <a:prstGeom prst="rect">
            <a:avLst/>
          </a:prstGeom>
        </p:spPr>
      </p:pic>
      <p:pic>
        <p:nvPicPr>
          <p:cNvPr id="15" name="Graphic 14" descr="Giraffe with solid fill">
            <a:extLst>
              <a:ext uri="{FF2B5EF4-FFF2-40B4-BE49-F238E27FC236}">
                <a16:creationId xmlns:a16="http://schemas.microsoft.com/office/drawing/2014/main" id="{890CC33C-3777-F026-8C2A-425344A3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3800" y="3161644"/>
            <a:ext cx="1080000" cy="1080000"/>
          </a:xfrm>
          <a:prstGeom prst="rect">
            <a:avLst/>
          </a:prstGeom>
        </p:spPr>
      </p:pic>
      <p:pic>
        <p:nvPicPr>
          <p:cNvPr id="17" name="Graphic 16" descr="Sparrow with solid fill">
            <a:extLst>
              <a:ext uri="{FF2B5EF4-FFF2-40B4-BE49-F238E27FC236}">
                <a16:creationId xmlns:a16="http://schemas.microsoft.com/office/drawing/2014/main" id="{67172DB6-F54E-C2A8-172D-7486AD245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97100" y="3161644"/>
            <a:ext cx="1080000" cy="1080000"/>
          </a:xfrm>
          <a:prstGeom prst="rect">
            <a:avLst/>
          </a:prstGeom>
        </p:spPr>
      </p:pic>
      <p:pic>
        <p:nvPicPr>
          <p:cNvPr id="19" name="Graphic 18" descr="Turtle with solid fill">
            <a:extLst>
              <a:ext uri="{FF2B5EF4-FFF2-40B4-BE49-F238E27FC236}">
                <a16:creationId xmlns:a16="http://schemas.microsoft.com/office/drawing/2014/main" id="{14EDEC26-F5DD-FEFD-7701-0BD5BA5CB6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14900" y="3161644"/>
            <a:ext cx="1080000" cy="10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0BB59B-F300-A953-A0F9-828E493DE70F}"/>
              </a:ext>
            </a:extLst>
          </p:cNvPr>
          <p:cNvSpPr txBox="1">
            <a:spLocks/>
          </p:cNvSpPr>
          <p:nvPr/>
        </p:nvSpPr>
        <p:spPr>
          <a:xfrm>
            <a:off x="838200" y="4763164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njoman Max" pitchFamily="2" charset="-78"/>
                <a:ea typeface="+mn-ea"/>
                <a:cs typeface="Anjoman Max" pitchFamily="2" charset="-7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مدل‌ها ممکن است نسبت به واقعیت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کمبود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 و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خطاهایی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 داشته باشند اما در مدل‌سازی ما مدل‌ها را بر اساس </a:t>
            </a:r>
            <a:r>
              <a:rPr lang="fa-IR" sz="2000" b="1" dirty="0">
                <a:solidFill>
                  <a:schemeClr val="bg1">
                    <a:lumMod val="85000"/>
                  </a:schemeClr>
                </a:solidFill>
              </a:rPr>
              <a:t>مفید بودنشان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</a:rPr>
              <a:t> قضاوت می‌کنیم. </a:t>
            </a:r>
          </a:p>
        </p:txBody>
      </p:sp>
    </p:spTree>
    <p:extLst>
      <p:ext uri="{BB962C8B-B14F-4D97-AF65-F5344CB8AC3E}">
        <p14:creationId xmlns:p14="http://schemas.microsoft.com/office/powerpoint/2010/main" val="197846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934</Words>
  <Application>Microsoft Office PowerPoint</Application>
  <PresentationFormat>Widescreen</PresentationFormat>
  <Paragraphs>121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Anjoman Max SemiBold</vt:lpstr>
      <vt:lpstr>Anjoman Max FN</vt:lpstr>
      <vt:lpstr>Calibri</vt:lpstr>
      <vt:lpstr>Anjoman Max Medium</vt:lpstr>
      <vt:lpstr>Anjoman Max Black</vt:lpstr>
      <vt:lpstr>Anjoman Max</vt:lpstr>
      <vt:lpstr>Kanit</vt:lpstr>
      <vt:lpstr>Anjoman Max ExBold</vt:lpstr>
      <vt:lpstr>Arial</vt:lpstr>
      <vt:lpstr>Office Theme</vt:lpstr>
      <vt:lpstr>مدل کسب و کار اشتراکی</vt:lpstr>
      <vt:lpstr>مدل</vt:lpstr>
      <vt:lpstr>چگونگی مدل</vt:lpstr>
      <vt:lpstr>چگونگی مدل: ساده</vt:lpstr>
      <vt:lpstr>چگونگی مدل: پیچیده</vt:lpstr>
      <vt:lpstr>چگونگی مدل: اینترنت</vt:lpstr>
      <vt:lpstr>چگونگی مدل: اتفاق</vt:lpstr>
      <vt:lpstr>هدف مدل‌سازی</vt:lpstr>
      <vt:lpstr>مدل</vt:lpstr>
      <vt:lpstr>مدل</vt:lpstr>
      <vt:lpstr>مدل ساده</vt:lpstr>
      <vt:lpstr>مدل پیچیده</vt:lpstr>
      <vt:lpstr>نمودار موجودیت رابطه (Entity-Relationship Diagram)</vt:lpstr>
      <vt:lpstr>زبان مدل‌سازی یکپارچه (Unified Modeling Language)</vt:lpstr>
      <vt:lpstr>کسب و کار</vt:lpstr>
      <vt:lpstr>مدل کسب و کار</vt:lpstr>
      <vt:lpstr>طرح کسب و کار (Business Plan)</vt:lpstr>
      <vt:lpstr>طرح کسب و کار (Business Plan)</vt:lpstr>
      <vt:lpstr>طرح کسب و کار و ظهور اینترنت</vt:lpstr>
      <vt:lpstr>مدل کسب و کار</vt:lpstr>
      <vt:lpstr>مدل کسب و کار</vt:lpstr>
      <vt:lpstr>اجزای مدل کسب و کار</vt:lpstr>
      <vt:lpstr>مدل‌های کسب و کار</vt:lpstr>
      <vt:lpstr>اشتراک (آبونمان)</vt:lpstr>
      <vt:lpstr>مدل کسب و کار اشتراکی</vt:lpstr>
      <vt:lpstr>تاریخچه مدل کسب و کار اشتراکی</vt:lpstr>
      <vt:lpstr>نمونه کسب و کار اشتراکی: نرم‌افزار</vt:lpstr>
      <vt:lpstr>نمونه کسب و کار اشتراکی: فیلم</vt:lpstr>
      <vt:lpstr>PowerPoint Presentation</vt:lpstr>
      <vt:lpstr>PowerPoint Presentation</vt:lpstr>
      <vt:lpstr>نمونه کسب و کار اشتراکی: فایل</vt:lpstr>
      <vt:lpstr>PowerPoint Presentation</vt:lpstr>
      <vt:lpstr>نمونه کسب و کار اشتراکی: متن</vt:lpstr>
      <vt:lpstr>PowerPoint Presentation</vt:lpstr>
      <vt:lpstr>افزونه‌های مرتبط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چالش‌ها</vt:lpstr>
      <vt:lpstr>راه‌حل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AliManian</dc:creator>
  <cp:lastModifiedBy>AliManian</cp:lastModifiedBy>
  <cp:revision>157</cp:revision>
  <dcterms:created xsi:type="dcterms:W3CDTF">2023-05-05T09:47:43Z</dcterms:created>
  <dcterms:modified xsi:type="dcterms:W3CDTF">2023-05-20T19:20:12Z</dcterms:modified>
</cp:coreProperties>
</file>